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303" r:id="rId2"/>
    <p:sldId id="383" r:id="rId3"/>
    <p:sldId id="504" r:id="rId4"/>
    <p:sldId id="464" r:id="rId5"/>
    <p:sldId id="503" r:id="rId6"/>
    <p:sldId id="473" r:id="rId7"/>
    <p:sldId id="476" r:id="rId8"/>
    <p:sldId id="471" r:id="rId9"/>
    <p:sldId id="474" r:id="rId10"/>
    <p:sldId id="478" r:id="rId11"/>
    <p:sldId id="481" r:id="rId12"/>
    <p:sldId id="479" r:id="rId13"/>
    <p:sldId id="491" r:id="rId14"/>
    <p:sldId id="502" r:id="rId15"/>
    <p:sldId id="462" r:id="rId16"/>
    <p:sldId id="468" r:id="rId17"/>
    <p:sldId id="486" r:id="rId18"/>
    <p:sldId id="497" r:id="rId19"/>
    <p:sldId id="505" r:id="rId20"/>
  </p:sldIdLst>
  <p:sldSz cx="9144000" cy="6858000" type="screen4x3"/>
  <p:notesSz cx="6794500" cy="99060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66"/>
    <a:srgbClr val="FF9933"/>
    <a:srgbClr val="292929"/>
    <a:srgbClr val="B36F0B"/>
    <a:srgbClr val="CC3300"/>
    <a:srgbClr val="F8F8F8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28" autoAdjust="0"/>
    <p:restoredTop sz="86613" autoAdjust="0"/>
  </p:normalViewPr>
  <p:slideViewPr>
    <p:cSldViewPr snapToGrid="0" snapToObjects="1">
      <p:cViewPr varScale="1">
        <p:scale>
          <a:sx n="72" d="100"/>
          <a:sy n="72" d="100"/>
        </p:scale>
        <p:origin x="66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629" tIns="44314" rIns="88629" bIns="44314" numCol="1" anchor="t" anchorCtr="0" compatLnSpc="1">
            <a:prstTxWarp prst="textNoShape">
              <a:avLst/>
            </a:prstTxWarp>
          </a:bodyPr>
          <a:lstStyle>
            <a:lvl1pPr defTabSz="887051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651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629" tIns="44314" rIns="88629" bIns="44314" numCol="1" anchor="t" anchorCtr="0" compatLnSpc="1">
            <a:prstTxWarp prst="textNoShape">
              <a:avLst/>
            </a:prstTxWarp>
          </a:bodyPr>
          <a:lstStyle>
            <a:lvl1pPr algn="r" defTabSz="887051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fld id="{38BC0397-8B04-482F-84DF-8749A2B8F704}" type="datetimeFigureOut">
              <a:rPr lang="lv-LV"/>
              <a:pPr>
                <a:defRPr/>
              </a:pPr>
              <a:t>20.12.2016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075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629" tIns="44314" rIns="88629" bIns="44314" numCol="1" anchor="b" anchorCtr="0" compatLnSpc="1">
            <a:prstTxWarp prst="textNoShape">
              <a:avLst/>
            </a:prstTxWarp>
          </a:bodyPr>
          <a:lstStyle>
            <a:lvl1pPr defTabSz="887051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6513" y="94075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629" tIns="44314" rIns="88629" bIns="44314" numCol="1" anchor="b" anchorCtr="0" compatLnSpc="1">
            <a:prstTxWarp prst="textNoShape">
              <a:avLst/>
            </a:prstTxWarp>
          </a:bodyPr>
          <a:lstStyle>
            <a:lvl1pPr algn="r" defTabSz="887051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fld id="{5F374643-0063-4575-B902-02E533F40D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934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87" tIns="45994" rIns="91987" bIns="45994" numCol="1" anchor="t" anchorCtr="0" compatLnSpc="1">
            <a:prstTxWarp prst="textNoShape">
              <a:avLst/>
            </a:prstTxWarp>
          </a:bodyPr>
          <a:lstStyle>
            <a:lvl1pPr defTabSz="920697" eaLnBrk="0" hangingPunct="0">
              <a:spcBef>
                <a:spcPct val="20000"/>
              </a:spcBef>
              <a:buFontTx/>
              <a:buChar char="•"/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87" tIns="45994" rIns="91987" bIns="45994" numCol="1" anchor="t" anchorCtr="0" compatLnSpc="1">
            <a:prstTxWarp prst="textNoShape">
              <a:avLst/>
            </a:prstTxWarp>
          </a:bodyPr>
          <a:lstStyle>
            <a:lvl1pPr algn="r" defTabSz="920697" eaLnBrk="0" hangingPunct="0">
              <a:spcBef>
                <a:spcPct val="20000"/>
              </a:spcBef>
              <a:buFontTx/>
              <a:buChar char="•"/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fld id="{15E30863-0E24-48F3-8646-A9A487FF41CB}" type="datetimeFigureOut">
              <a:rPr lang="ru-RU"/>
              <a:pPr>
                <a:defRPr/>
              </a:pPr>
              <a:t>20.12.2016</a:t>
            </a:fld>
            <a:endParaRPr lang="ru-R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1363"/>
            <a:ext cx="4953000" cy="3716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6938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87" tIns="45994" rIns="91987" bIns="45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87" tIns="45994" rIns="91987" bIns="45994" numCol="1" anchor="b" anchorCtr="0" compatLnSpc="1">
            <a:prstTxWarp prst="textNoShape">
              <a:avLst/>
            </a:prstTxWarp>
          </a:bodyPr>
          <a:lstStyle>
            <a:lvl1pPr defTabSz="920697" eaLnBrk="0" hangingPunct="0">
              <a:spcBef>
                <a:spcPct val="20000"/>
              </a:spcBef>
              <a:buFontTx/>
              <a:buChar char="•"/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075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87" tIns="45994" rIns="91987" bIns="45994" numCol="1" anchor="b" anchorCtr="0" compatLnSpc="1">
            <a:prstTxWarp prst="textNoShape">
              <a:avLst/>
            </a:prstTxWarp>
          </a:bodyPr>
          <a:lstStyle>
            <a:lvl1pPr algn="r" defTabSz="920697" eaLnBrk="0" hangingPunct="0">
              <a:spcBef>
                <a:spcPct val="20000"/>
              </a:spcBef>
              <a:buFontTx/>
              <a:buChar char="•"/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fld id="{61531B94-F1ED-4904-B85C-19CA78D61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340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ru-RU">
              <a:solidFill>
                <a:srgbClr val="5F5F5F"/>
              </a:solidFill>
              <a:latin typeface="Verdana" pitchFamily="34" charset="0"/>
            </a:endParaRPr>
          </a:p>
          <a:p>
            <a:pPr algn="ctr">
              <a:spcBef>
                <a:spcPct val="20000"/>
              </a:spcBef>
              <a:defRPr/>
            </a:pPr>
            <a:endParaRPr lang="lv-LV">
              <a:solidFill>
                <a:srgbClr val="5F5F5F"/>
              </a:solidFill>
              <a:latin typeface="Verdana" pitchFamily="34" charset="0"/>
            </a:endParaRP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250825" y="0"/>
            <a:ext cx="8893175" cy="6858000"/>
            <a:chOff x="158" y="0"/>
            <a:chExt cx="5602" cy="4320"/>
          </a:xfrm>
        </p:grpSpPr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158" y="482"/>
              <a:ext cx="560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340" y="572"/>
              <a:ext cx="5420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8" name="Line 10"/>
            <p:cNvSpPr>
              <a:spLocks noChangeShapeType="1"/>
            </p:cNvSpPr>
            <p:nvPr userDrawn="1"/>
          </p:nvSpPr>
          <p:spPr bwMode="auto">
            <a:xfrm>
              <a:off x="3878" y="663"/>
              <a:ext cx="188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247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 userDrawn="1"/>
          </p:nvSpPr>
          <p:spPr bwMode="auto">
            <a:xfrm>
              <a:off x="5420" y="164"/>
              <a:ext cx="0" cy="4156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 userDrawn="1"/>
          </p:nvSpPr>
          <p:spPr bwMode="auto">
            <a:xfrm>
              <a:off x="5692" y="0"/>
              <a:ext cx="0" cy="432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3" name="Line 15"/>
            <p:cNvSpPr>
              <a:spLocks noChangeShapeType="1"/>
            </p:cNvSpPr>
            <p:nvPr userDrawn="1"/>
          </p:nvSpPr>
          <p:spPr bwMode="auto">
            <a:xfrm>
              <a:off x="4694" y="391"/>
              <a:ext cx="10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4" name="Line 16"/>
            <p:cNvSpPr>
              <a:spLocks noChangeShapeType="1"/>
            </p:cNvSpPr>
            <p:nvPr userDrawn="1"/>
          </p:nvSpPr>
          <p:spPr bwMode="auto">
            <a:xfrm>
              <a:off x="4967" y="300"/>
              <a:ext cx="793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 userDrawn="1"/>
          </p:nvSpPr>
          <p:spPr bwMode="auto">
            <a:xfrm>
              <a:off x="5602" y="300"/>
              <a:ext cx="90" cy="91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 userDrawn="1"/>
          </p:nvSpPr>
          <p:spPr bwMode="auto">
            <a:xfrm>
              <a:off x="5602" y="482"/>
              <a:ext cx="90" cy="9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 userDrawn="1"/>
          </p:nvSpPr>
          <p:spPr bwMode="auto">
            <a:xfrm>
              <a:off x="5511" y="572"/>
              <a:ext cx="90" cy="9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8" name="Line 20"/>
            <p:cNvSpPr>
              <a:spLocks noChangeShapeType="1"/>
            </p:cNvSpPr>
            <p:nvPr userDrawn="1"/>
          </p:nvSpPr>
          <p:spPr bwMode="auto">
            <a:xfrm>
              <a:off x="4694" y="4201"/>
              <a:ext cx="10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9" name="Line 21"/>
            <p:cNvSpPr>
              <a:spLocks noChangeShapeType="1"/>
            </p:cNvSpPr>
            <p:nvPr userDrawn="1"/>
          </p:nvSpPr>
          <p:spPr bwMode="auto">
            <a:xfrm>
              <a:off x="4967" y="4110"/>
              <a:ext cx="793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20" name="Rectangle 22"/>
            <p:cNvSpPr>
              <a:spLocks noChangeArrowheads="1"/>
            </p:cNvSpPr>
            <p:nvPr userDrawn="1"/>
          </p:nvSpPr>
          <p:spPr bwMode="auto">
            <a:xfrm>
              <a:off x="5602" y="4110"/>
              <a:ext cx="90" cy="91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</p:grpSp>
      <p:pic>
        <p:nvPicPr>
          <p:cNvPr id="21" name="Picture 2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353175"/>
            <a:ext cx="18859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2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31C34-63BA-4024-ADB6-412B0A918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r>
              <a:rPr lang="lv-LV">
                <a:solidFill>
                  <a:srgbClr val="5F5F5F"/>
                </a:solidFill>
              </a:rPr>
              <a:t>Sabiedriskās domas pētījums, 10-12/2014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250825" y="0"/>
            <a:ext cx="8893175" cy="6858000"/>
            <a:chOff x="158" y="0"/>
            <a:chExt cx="5602" cy="4320"/>
          </a:xfrm>
        </p:grpSpPr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158" y="482"/>
              <a:ext cx="560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340" y="572"/>
              <a:ext cx="5420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8" name="Line 10"/>
            <p:cNvSpPr>
              <a:spLocks noChangeShapeType="1"/>
            </p:cNvSpPr>
            <p:nvPr userDrawn="1"/>
          </p:nvSpPr>
          <p:spPr bwMode="auto">
            <a:xfrm>
              <a:off x="3878" y="663"/>
              <a:ext cx="188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247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 userDrawn="1"/>
          </p:nvSpPr>
          <p:spPr bwMode="auto">
            <a:xfrm>
              <a:off x="5420" y="164"/>
              <a:ext cx="0" cy="4156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 userDrawn="1"/>
          </p:nvSpPr>
          <p:spPr bwMode="auto">
            <a:xfrm>
              <a:off x="5692" y="0"/>
              <a:ext cx="0" cy="432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3" name="Line 15"/>
            <p:cNvSpPr>
              <a:spLocks noChangeShapeType="1"/>
            </p:cNvSpPr>
            <p:nvPr userDrawn="1"/>
          </p:nvSpPr>
          <p:spPr bwMode="auto">
            <a:xfrm>
              <a:off x="4694" y="391"/>
              <a:ext cx="10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4" name="Line 16"/>
            <p:cNvSpPr>
              <a:spLocks noChangeShapeType="1"/>
            </p:cNvSpPr>
            <p:nvPr userDrawn="1"/>
          </p:nvSpPr>
          <p:spPr bwMode="auto">
            <a:xfrm>
              <a:off x="4967" y="300"/>
              <a:ext cx="793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 userDrawn="1"/>
          </p:nvSpPr>
          <p:spPr bwMode="auto">
            <a:xfrm>
              <a:off x="5602" y="300"/>
              <a:ext cx="90" cy="9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 userDrawn="1"/>
          </p:nvSpPr>
          <p:spPr bwMode="auto">
            <a:xfrm>
              <a:off x="5602" y="482"/>
              <a:ext cx="90" cy="9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 userDrawn="1"/>
          </p:nvSpPr>
          <p:spPr bwMode="auto">
            <a:xfrm>
              <a:off x="5511" y="572"/>
              <a:ext cx="90" cy="9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8" name="Line 20"/>
            <p:cNvSpPr>
              <a:spLocks noChangeShapeType="1"/>
            </p:cNvSpPr>
            <p:nvPr userDrawn="1"/>
          </p:nvSpPr>
          <p:spPr bwMode="auto">
            <a:xfrm>
              <a:off x="4694" y="4201"/>
              <a:ext cx="10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19" name="Line 21"/>
            <p:cNvSpPr>
              <a:spLocks noChangeShapeType="1"/>
            </p:cNvSpPr>
            <p:nvPr userDrawn="1"/>
          </p:nvSpPr>
          <p:spPr bwMode="auto">
            <a:xfrm>
              <a:off x="4967" y="4110"/>
              <a:ext cx="793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20" name="Rectangle 22"/>
            <p:cNvSpPr>
              <a:spLocks noChangeArrowheads="1"/>
            </p:cNvSpPr>
            <p:nvPr userDrawn="1"/>
          </p:nvSpPr>
          <p:spPr bwMode="auto">
            <a:xfrm>
              <a:off x="5602" y="4110"/>
              <a:ext cx="90" cy="9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</p:grpSp>
      <p:pic>
        <p:nvPicPr>
          <p:cNvPr id="21" name="Picture 2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353175"/>
            <a:ext cx="18859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7107257" cy="587375"/>
          </a:xfrm>
        </p:spPr>
        <p:txBody>
          <a:bodyPr/>
          <a:lstStyle>
            <a:lvl1pPr algn="l">
              <a:defRPr sz="2800" i="0"/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3" y="1052513"/>
            <a:ext cx="6553200" cy="5043487"/>
          </a:xfrm>
          <a:noFill/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 sz="1600"/>
            </a:lvl1pPr>
            <a:lvl2pPr>
              <a:buFont typeface="Courier New" pitchFamily="49" charset="0"/>
              <a:buChar char="o"/>
              <a:defRPr sz="1400"/>
            </a:lvl2pPr>
            <a:lvl3pPr>
              <a:buFont typeface="Courier New" pitchFamily="49" charset="0"/>
              <a:buChar char="o"/>
              <a:defRPr sz="12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22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C65A1-7330-4F8F-AC1D-4ABC3BFE3C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E1E4A-CC0B-408C-A794-11E2B1CC6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 userDrawn="1"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ru-RU">
              <a:solidFill>
                <a:srgbClr val="5F5F5F"/>
              </a:solidFill>
              <a:latin typeface="Verdana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15888"/>
            <a:ext cx="86423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Virsraksts</a:t>
            </a:r>
            <a:endParaRPr 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052513"/>
            <a:ext cx="8281988" cy="504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Teksta piemērs</a:t>
            </a:r>
            <a:endParaRPr lang="ru-RU" smtClean="0"/>
          </a:p>
          <a:p>
            <a:pPr lvl="1"/>
            <a:r>
              <a:rPr lang="lv-LV" smtClean="0"/>
              <a:t>Otrā līmeņa teksts</a:t>
            </a:r>
            <a:endParaRPr lang="ru-RU" smtClean="0"/>
          </a:p>
          <a:p>
            <a:pPr lvl="2"/>
            <a:r>
              <a:rPr lang="lv-LV" smtClean="0"/>
              <a:t>Trešā līmeņa teksts</a:t>
            </a:r>
            <a:endParaRPr lang="ru-RU" smtClean="0"/>
          </a:p>
          <a:p>
            <a:pPr lvl="3"/>
            <a:r>
              <a:rPr lang="lv-LV" smtClean="0"/>
              <a:t>Ceturtā līmeņa teksts</a:t>
            </a:r>
            <a:endParaRPr lang="ru-RU" smtClean="0"/>
          </a:p>
          <a:p>
            <a:pPr lvl="4"/>
            <a:r>
              <a:rPr lang="lv-LV" smtClean="0"/>
              <a:t>Piektais līmenis</a:t>
            </a:r>
            <a:endParaRPr lang="ru-RU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5F5F5F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FAEF43C1-157B-4846-A7A1-9A57ADC85A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0" name="Group 7"/>
          <p:cNvGrpSpPr>
            <a:grpSpLocks/>
          </p:cNvGrpSpPr>
          <p:nvPr/>
        </p:nvGrpSpPr>
        <p:grpSpPr bwMode="auto">
          <a:xfrm>
            <a:off x="250825" y="0"/>
            <a:ext cx="8893175" cy="6858000"/>
            <a:chOff x="158" y="0"/>
            <a:chExt cx="5602" cy="4320"/>
          </a:xfrm>
        </p:grpSpPr>
        <p:sp>
          <p:nvSpPr>
            <p:cNvPr id="4104" name="Line 8"/>
            <p:cNvSpPr>
              <a:spLocks noChangeShapeType="1"/>
            </p:cNvSpPr>
            <p:nvPr userDrawn="1"/>
          </p:nvSpPr>
          <p:spPr bwMode="auto">
            <a:xfrm>
              <a:off x="158" y="482"/>
              <a:ext cx="560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05" name="Line 9"/>
            <p:cNvSpPr>
              <a:spLocks noChangeShapeType="1"/>
            </p:cNvSpPr>
            <p:nvPr userDrawn="1"/>
          </p:nvSpPr>
          <p:spPr bwMode="auto">
            <a:xfrm>
              <a:off x="340" y="572"/>
              <a:ext cx="5420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06" name="Line 10"/>
            <p:cNvSpPr>
              <a:spLocks noChangeShapeType="1"/>
            </p:cNvSpPr>
            <p:nvPr userDrawn="1"/>
          </p:nvSpPr>
          <p:spPr bwMode="auto">
            <a:xfrm>
              <a:off x="3878" y="663"/>
              <a:ext cx="188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07" name="Line 11"/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08" name="Line 12"/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247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09" name="Line 13"/>
            <p:cNvSpPr>
              <a:spLocks noChangeShapeType="1"/>
            </p:cNvSpPr>
            <p:nvPr userDrawn="1"/>
          </p:nvSpPr>
          <p:spPr bwMode="auto">
            <a:xfrm>
              <a:off x="5420" y="164"/>
              <a:ext cx="0" cy="4156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10" name="Line 14"/>
            <p:cNvSpPr>
              <a:spLocks noChangeShapeType="1"/>
            </p:cNvSpPr>
            <p:nvPr userDrawn="1"/>
          </p:nvSpPr>
          <p:spPr bwMode="auto">
            <a:xfrm>
              <a:off x="5692" y="0"/>
              <a:ext cx="0" cy="432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11" name="Line 15"/>
            <p:cNvSpPr>
              <a:spLocks noChangeShapeType="1"/>
            </p:cNvSpPr>
            <p:nvPr userDrawn="1"/>
          </p:nvSpPr>
          <p:spPr bwMode="auto">
            <a:xfrm>
              <a:off x="4694" y="391"/>
              <a:ext cx="10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12" name="Line 16"/>
            <p:cNvSpPr>
              <a:spLocks noChangeShapeType="1"/>
            </p:cNvSpPr>
            <p:nvPr userDrawn="1"/>
          </p:nvSpPr>
          <p:spPr bwMode="auto">
            <a:xfrm>
              <a:off x="4967" y="300"/>
              <a:ext cx="793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auto">
            <a:xfrm>
              <a:off x="5602" y="300"/>
              <a:ext cx="90" cy="9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auto">
            <a:xfrm>
              <a:off x="5602" y="482"/>
              <a:ext cx="90" cy="9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auto">
            <a:xfrm>
              <a:off x="5511" y="572"/>
              <a:ext cx="90" cy="9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16" name="Line 20"/>
            <p:cNvSpPr>
              <a:spLocks noChangeShapeType="1"/>
            </p:cNvSpPr>
            <p:nvPr userDrawn="1"/>
          </p:nvSpPr>
          <p:spPr bwMode="auto">
            <a:xfrm>
              <a:off x="4694" y="4201"/>
              <a:ext cx="10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17" name="Line 21"/>
            <p:cNvSpPr>
              <a:spLocks noChangeShapeType="1"/>
            </p:cNvSpPr>
            <p:nvPr userDrawn="1"/>
          </p:nvSpPr>
          <p:spPr bwMode="auto">
            <a:xfrm>
              <a:off x="4967" y="4110"/>
              <a:ext cx="793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auto">
            <a:xfrm>
              <a:off x="5602" y="4110"/>
              <a:ext cx="90" cy="9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lv-LV" sz="1800">
                <a:latin typeface="Verdana" pitchFamily="34" charset="0"/>
              </a:endParaRPr>
            </a:p>
          </p:txBody>
        </p:sp>
      </p:grpSp>
      <p:pic>
        <p:nvPicPr>
          <p:cNvPr id="1031" name="Picture 23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28600" y="6353175"/>
            <a:ext cx="18859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99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99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99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99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99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FF99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FF99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FF99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FF99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371600" y="2306638"/>
            <a:ext cx="6400800" cy="1470025"/>
          </a:xfrm>
        </p:spPr>
        <p:txBody>
          <a:bodyPr/>
          <a:lstStyle/>
          <a:p>
            <a:pPr>
              <a:defRPr/>
            </a:pPr>
            <a:r>
              <a:rPr lang="lv-LV" smtClean="0"/>
              <a:t>Sabiedriskās domas pētījums </a:t>
            </a:r>
            <a:br>
              <a:rPr lang="lv-LV" smtClean="0"/>
            </a:br>
            <a:r>
              <a:rPr lang="lv-LV" smtClean="0"/>
              <a:t>Par konkurences politikas un tās īstenošanas jautājumiem</a:t>
            </a:r>
            <a:r>
              <a:rPr lang="lv-LV" smtClean="0">
                <a:effectLst/>
              </a:rPr>
              <a:t> </a:t>
            </a:r>
            <a:endParaRPr lang="en-GB" smtClean="0">
              <a:effectLst/>
            </a:endParaRPr>
          </a:p>
        </p:txBody>
      </p:sp>
      <p:sp>
        <p:nvSpPr>
          <p:cNvPr id="7170" name="Subtitle 5"/>
          <p:cNvSpPr>
            <a:spLocks noGrp="1"/>
          </p:cNvSpPr>
          <p:nvPr>
            <p:ph type="subTitle" idx="1"/>
          </p:nvPr>
        </p:nvSpPr>
        <p:spPr>
          <a:xfrm>
            <a:off x="1371600" y="3435350"/>
            <a:ext cx="6400800" cy="27622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lv-LV" sz="160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lv-LV" sz="160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lv-LV" sz="16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lv-LV" sz="1600" smtClean="0">
                <a:latin typeface="Arial" charset="0"/>
              </a:rPr>
              <a:t>Konkurences padome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lv-LV" sz="1600" smtClean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lv-LV" sz="1600" smtClean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lv-LV" sz="1600" smtClean="0">
                <a:latin typeface="Arial" charset="0"/>
              </a:rPr>
              <a:t>Latvijas uzņēmumu aptauja</a:t>
            </a:r>
          </a:p>
          <a:p>
            <a:pPr>
              <a:lnSpc>
                <a:spcPct val="90000"/>
              </a:lnSpc>
            </a:pPr>
            <a:r>
              <a:rPr lang="lv-LV" sz="1600" smtClean="0">
                <a:latin typeface="Arial" charset="0"/>
              </a:rPr>
              <a:t>10-12/2014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B12BCD-6A17-43A5-9E3A-30F96E779E2B}" type="slidenum">
              <a:rPr lang="ru-RU">
                <a:solidFill>
                  <a:schemeClr val="bg1">
                    <a:lumMod val="50000"/>
                  </a:schemeClr>
                </a:solidFill>
                <a:latin typeface="Arial" charset="0"/>
              </a:rPr>
              <a:pPr>
                <a:defRPr/>
              </a:pPr>
              <a:t>1</a:t>
            </a:fld>
            <a:endParaRPr lang="ru-RU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BE25914-49DD-4040-AD64-A07D7A480E33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10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250825" y="30163"/>
            <a:ext cx="88931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lv-LV" sz="2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Konkurences padomes lēmumi </a:t>
            </a:r>
            <a:r>
              <a:rPr lang="lv-LV" sz="2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(2/4)</a:t>
            </a:r>
            <a:endParaRPr lang="en-GB" sz="20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5" name="Text Box 8"/>
          <p:cNvSpPr txBox="1">
            <a:spLocks noChangeArrowheads="1"/>
          </p:cNvSpPr>
          <p:nvPr/>
        </p:nvSpPr>
        <p:spPr bwMode="auto">
          <a:xfrm>
            <a:off x="250825" y="1319213"/>
            <a:ext cx="43211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lv-LV" i="1"/>
              <a:t>Jautājums: Lūdzu, novērtējiet Konkurences padomes pieņemto lēmumu kvalitāti – cik lielā mērā Jūs piekrītat vai nepiekrītat šiem izteikumiem? </a:t>
            </a:r>
          </a:p>
          <a:p>
            <a:pPr>
              <a:spcBef>
                <a:spcPct val="5000"/>
              </a:spcBef>
            </a:pPr>
            <a:r>
              <a:rPr lang="lv-LV" i="1"/>
              <a:t>%</a:t>
            </a:r>
            <a:r>
              <a:rPr lang="en-US" i="1"/>
              <a:t>; </a:t>
            </a:r>
            <a:r>
              <a:rPr lang="lv-LV" i="1"/>
              <a:t>VID </a:t>
            </a:r>
            <a:r>
              <a:rPr lang="en-US" i="1"/>
              <a:t> </a:t>
            </a:r>
            <a:r>
              <a:rPr lang="lv-LV" i="1"/>
              <a:t>(vidējais no 1 “pilnībā nepiekrītu”  līdz 4 “pilnībā piekrītu” )</a:t>
            </a:r>
          </a:p>
          <a:p>
            <a:pPr>
              <a:spcBef>
                <a:spcPct val="5000"/>
              </a:spcBef>
            </a:pPr>
            <a:endParaRPr lang="lv-LV" i="1"/>
          </a:p>
        </p:txBody>
      </p:sp>
      <p:sp>
        <p:nvSpPr>
          <p:cNvPr id="23556" name="Text Box 9"/>
          <p:cNvSpPr txBox="1">
            <a:spLocks noChangeArrowheads="1"/>
          </p:cNvSpPr>
          <p:nvPr/>
        </p:nvSpPr>
        <p:spPr bwMode="auto">
          <a:xfrm>
            <a:off x="250825" y="1014413"/>
            <a:ext cx="4441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1400"/>
              <a:t>Pieņemto lēmumu kvalitātes novērtējums</a:t>
            </a:r>
          </a:p>
        </p:txBody>
      </p:sp>
      <p:pic>
        <p:nvPicPr>
          <p:cNvPr id="235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2788" y="1716088"/>
            <a:ext cx="5781675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Rectangle 9"/>
          <p:cNvSpPr>
            <a:spLocks noChangeArrowheads="1"/>
          </p:cNvSpPr>
          <p:nvPr/>
        </p:nvSpPr>
        <p:spPr bwMode="auto">
          <a:xfrm>
            <a:off x="1982788" y="1919288"/>
            <a:ext cx="5975350" cy="2432050"/>
          </a:xfrm>
          <a:prstGeom prst="rect">
            <a:avLst/>
          </a:prstGeom>
          <a:noFill/>
          <a:ln w="12700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lv-LV" sz="18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90E910B-61A0-47A6-9E4C-63E4732A1BD7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11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250825" y="30163"/>
            <a:ext cx="88931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lv-LV" sz="2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Konkurences padomes lēmumi </a:t>
            </a:r>
            <a:r>
              <a:rPr lang="lv-LV" sz="2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(4/4)</a:t>
            </a:r>
            <a:endParaRPr lang="en-GB" sz="20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3" name="Text Box 8"/>
          <p:cNvSpPr txBox="1">
            <a:spLocks noChangeArrowheads="1"/>
          </p:cNvSpPr>
          <p:nvPr/>
        </p:nvSpPr>
        <p:spPr bwMode="auto">
          <a:xfrm>
            <a:off x="250825" y="1319213"/>
            <a:ext cx="4321175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lv-LV" i="1"/>
              <a:t>Jautājums: Kā, Jūsuprāt, Konkurences padomes pieņemtie lēmumi ietekmē tirgu? </a:t>
            </a:r>
          </a:p>
          <a:p>
            <a:pPr>
              <a:spcBef>
                <a:spcPct val="5000"/>
              </a:spcBef>
            </a:pPr>
            <a:r>
              <a:rPr lang="lv-LV" i="1"/>
              <a:t>%</a:t>
            </a:r>
          </a:p>
        </p:txBody>
      </p:sp>
      <p:sp>
        <p:nvSpPr>
          <p:cNvPr id="25604" name="Text Box 9"/>
          <p:cNvSpPr txBox="1">
            <a:spLocks noChangeArrowheads="1"/>
          </p:cNvSpPr>
          <p:nvPr/>
        </p:nvSpPr>
        <p:spPr bwMode="auto">
          <a:xfrm>
            <a:off x="250825" y="1014413"/>
            <a:ext cx="4441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1400"/>
              <a:t>Konkurences padomes lēmumu ietekme</a:t>
            </a:r>
          </a:p>
        </p:txBody>
      </p:sp>
      <p:pic>
        <p:nvPicPr>
          <p:cNvPr id="256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86609" y="1716088"/>
            <a:ext cx="4394199" cy="426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64F72D3-22CD-4CD8-9F5B-C1853470D992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12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250825" y="30163"/>
            <a:ext cx="88931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lv-LV" sz="2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Priekšstati par piemēroto sodu apmēru samērīgumu</a:t>
            </a:r>
            <a:endParaRPr lang="en-GB" sz="20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Text Box 8"/>
          <p:cNvSpPr txBox="1">
            <a:spLocks noChangeArrowheads="1"/>
          </p:cNvSpPr>
          <p:nvPr/>
        </p:nvSpPr>
        <p:spPr bwMode="auto">
          <a:xfrm>
            <a:off x="250825" y="1319213"/>
            <a:ext cx="4321175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lv-LV" i="1"/>
              <a:t>Jautājums: Vai, Jūsuprāt, Konkurences padomes piemērotie sodu apmēri ir pietiekami samērīgi, lai preventīvā līmenī atturētu tirgus dalībniekus no konkurences tiesību pārkāpumu izdarīšanas? </a:t>
            </a:r>
          </a:p>
          <a:p>
            <a:pPr>
              <a:spcBef>
                <a:spcPct val="5000"/>
              </a:spcBef>
            </a:pPr>
            <a:r>
              <a:rPr lang="lv-LV" i="1"/>
              <a:t>%</a:t>
            </a:r>
          </a:p>
        </p:txBody>
      </p:sp>
      <p:sp>
        <p:nvSpPr>
          <p:cNvPr id="26628" name="Text Box 9"/>
          <p:cNvSpPr txBox="1">
            <a:spLocks noChangeArrowheads="1"/>
          </p:cNvSpPr>
          <p:nvPr/>
        </p:nvSpPr>
        <p:spPr bwMode="auto">
          <a:xfrm>
            <a:off x="250825" y="1014413"/>
            <a:ext cx="4441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1400"/>
              <a:t>Piemēroto sodu apmēru samērīgums</a:t>
            </a:r>
          </a:p>
        </p:txBody>
      </p:sp>
      <p:pic>
        <p:nvPicPr>
          <p:cNvPr id="266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5181" y="2028825"/>
            <a:ext cx="3624645" cy="3372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874D0AE-E3C2-414C-A6E2-2570B434495D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13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250825" y="30163"/>
            <a:ext cx="88931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lv-LV" sz="2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Nozares un tirgi </a:t>
            </a:r>
            <a:r>
              <a:rPr lang="lv-LV" sz="2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(1/3)</a:t>
            </a:r>
            <a:endParaRPr lang="en-GB" sz="20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67" name="Text Box 8"/>
          <p:cNvSpPr txBox="1">
            <a:spLocks noChangeArrowheads="1"/>
          </p:cNvSpPr>
          <p:nvPr/>
        </p:nvSpPr>
        <p:spPr bwMode="auto">
          <a:xfrm>
            <a:off x="250825" y="1319213"/>
            <a:ext cx="43211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lv-LV" i="1"/>
              <a:t>Jautājums: Kādās nozarēs, Jūsuprāt, ir konkurences problēmas, kurām Konkurences padomei būtu jāpievērš pastiprināta uzmanība? </a:t>
            </a:r>
          </a:p>
          <a:p>
            <a:pPr>
              <a:spcBef>
                <a:spcPct val="5000"/>
              </a:spcBef>
            </a:pPr>
            <a:r>
              <a:rPr lang="lv-LV" i="1"/>
              <a:t>%; VID </a:t>
            </a:r>
          </a:p>
          <a:p>
            <a:pPr>
              <a:spcBef>
                <a:spcPct val="5000"/>
              </a:spcBef>
            </a:pPr>
            <a:r>
              <a:rPr lang="lv-LV" i="1"/>
              <a:t>(vidējais no 1 “jāpievērš vislielākā uzmanība” ; 9 “vismazākā” )</a:t>
            </a:r>
          </a:p>
        </p:txBody>
      </p:sp>
      <p:sp>
        <p:nvSpPr>
          <p:cNvPr id="36868" name="Text Box 9"/>
          <p:cNvSpPr txBox="1">
            <a:spLocks noChangeArrowheads="1"/>
          </p:cNvSpPr>
          <p:nvPr/>
        </p:nvSpPr>
        <p:spPr bwMode="auto">
          <a:xfrm>
            <a:off x="250825" y="1014413"/>
            <a:ext cx="4441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1400"/>
              <a:t>Nozares, kurām jāvelta pastiprināta uzmanība</a:t>
            </a:r>
          </a:p>
        </p:txBody>
      </p:sp>
      <p:pic>
        <p:nvPicPr>
          <p:cNvPr id="3687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5225" y="1922463"/>
            <a:ext cx="578167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1" name="Rectangle 10"/>
          <p:cNvSpPr>
            <a:spLocks noChangeArrowheads="1"/>
          </p:cNvSpPr>
          <p:nvPr/>
        </p:nvSpPr>
        <p:spPr bwMode="auto">
          <a:xfrm>
            <a:off x="2435225" y="2043113"/>
            <a:ext cx="6056313" cy="2027237"/>
          </a:xfrm>
          <a:prstGeom prst="rect">
            <a:avLst/>
          </a:prstGeom>
          <a:noFill/>
          <a:ln w="12700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lv-LV" sz="18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F8A4088-FAF6-45B2-A8DC-5F0C0C91E4DD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14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5" name="Title 4"/>
          <p:cNvSpPr>
            <a:spLocks/>
          </p:cNvSpPr>
          <p:nvPr/>
        </p:nvSpPr>
        <p:spPr bwMode="auto">
          <a:xfrm>
            <a:off x="685800" y="249078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lv-LV" sz="28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Informētība un Konkurences padomes sniegtās informācijas novērtējums</a:t>
            </a:r>
            <a:endParaRPr lang="en-GB" sz="28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ABD047D-8866-4CD6-ABBC-B9F6BDA17FC0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15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250825" y="30163"/>
            <a:ext cx="88931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lv-LV" sz="2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Iecietības programma </a:t>
            </a:r>
            <a:r>
              <a:rPr lang="lv-LV" sz="2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(1/4)</a:t>
            </a:r>
            <a:endParaRPr lang="en-GB" sz="20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64" name="Text Box 8"/>
          <p:cNvSpPr txBox="1">
            <a:spLocks noChangeArrowheads="1"/>
          </p:cNvSpPr>
          <p:nvPr/>
        </p:nvSpPr>
        <p:spPr bwMode="auto">
          <a:xfrm>
            <a:off x="250825" y="1319213"/>
            <a:ext cx="4321175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lv-LV" i="1"/>
              <a:t>Jautājums: Vai Jūs zināt, kas ir „iecietības programma” konkurences politikas īstenošanas ietvaros? </a:t>
            </a:r>
          </a:p>
          <a:p>
            <a:pPr>
              <a:spcBef>
                <a:spcPct val="5000"/>
              </a:spcBef>
            </a:pPr>
            <a:r>
              <a:rPr lang="lv-LV" i="1"/>
              <a:t>%</a:t>
            </a:r>
          </a:p>
        </p:txBody>
      </p:sp>
      <p:sp>
        <p:nvSpPr>
          <p:cNvPr id="40965" name="Text Box 9"/>
          <p:cNvSpPr txBox="1">
            <a:spLocks noChangeArrowheads="1"/>
          </p:cNvSpPr>
          <p:nvPr/>
        </p:nvSpPr>
        <p:spPr bwMode="auto">
          <a:xfrm>
            <a:off x="250825" y="1014413"/>
            <a:ext cx="4441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1400"/>
              <a:t>Informētība par iecietības programmu</a:t>
            </a:r>
          </a:p>
        </p:txBody>
      </p:sp>
      <p:pic>
        <p:nvPicPr>
          <p:cNvPr id="4096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6564" y="1970917"/>
            <a:ext cx="4167918" cy="3740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1A3BAC1-08A8-4130-A29C-7F203CE29242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16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250825" y="30163"/>
            <a:ext cx="88931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lv-LV" sz="2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Informētība par Konkurences padomi </a:t>
            </a:r>
            <a:r>
              <a:rPr lang="lv-LV" sz="2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(1/2)</a:t>
            </a:r>
            <a:endParaRPr lang="en-GB" sz="20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060" name="Text Box 8"/>
          <p:cNvSpPr txBox="1">
            <a:spLocks noChangeArrowheads="1"/>
          </p:cNvSpPr>
          <p:nvPr/>
        </p:nvSpPr>
        <p:spPr bwMode="auto">
          <a:xfrm>
            <a:off x="250825" y="1319213"/>
            <a:ext cx="4321175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lv-LV" i="1"/>
              <a:t>Jautājums: Vai Jūs esat pēdējā gada laikā kaut ko dzirdējis par Latvijas Konkurences padomes darbu? </a:t>
            </a:r>
          </a:p>
          <a:p>
            <a:pPr>
              <a:spcBef>
                <a:spcPct val="5000"/>
              </a:spcBef>
            </a:pPr>
            <a:r>
              <a:rPr lang="lv-LV" i="1"/>
              <a:t>%</a:t>
            </a:r>
          </a:p>
        </p:txBody>
      </p:sp>
      <p:sp>
        <p:nvSpPr>
          <p:cNvPr id="45061" name="Text Box 9"/>
          <p:cNvSpPr txBox="1">
            <a:spLocks noChangeArrowheads="1"/>
          </p:cNvSpPr>
          <p:nvPr/>
        </p:nvSpPr>
        <p:spPr bwMode="auto">
          <a:xfrm>
            <a:off x="250825" y="1014413"/>
            <a:ext cx="4441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1400"/>
              <a:t>Informācijas pamanāmība</a:t>
            </a:r>
          </a:p>
        </p:txBody>
      </p:sp>
      <p:pic>
        <p:nvPicPr>
          <p:cNvPr id="450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3635" y="1716088"/>
            <a:ext cx="4210662" cy="377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85A9A70-8302-4CC1-90F7-6E2906570014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17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250825" y="30163"/>
            <a:ext cx="88931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lv-LV" sz="2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Konkurences padomes viedoklis </a:t>
            </a:r>
            <a:r>
              <a:rPr lang="lv-LV" sz="2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(1/2)</a:t>
            </a:r>
            <a:endParaRPr lang="en-GB" sz="20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107" name="Text Box 8"/>
          <p:cNvSpPr txBox="1">
            <a:spLocks noChangeArrowheads="1"/>
          </p:cNvSpPr>
          <p:nvPr/>
        </p:nvSpPr>
        <p:spPr bwMode="auto">
          <a:xfrm>
            <a:off x="250825" y="1319213"/>
            <a:ext cx="4321175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lv-LV" i="1"/>
              <a:t>Jautājums: Cik, Jūsuprāt, svarīgas ir tās problēmas, par kurām Konkurences padome ir izteikusi savu viedokli (lēmumos, ziņojumos, plašsaziņas līdzekļos)? </a:t>
            </a:r>
          </a:p>
          <a:p>
            <a:pPr>
              <a:spcBef>
                <a:spcPct val="5000"/>
              </a:spcBef>
            </a:pPr>
            <a:r>
              <a:rPr lang="lv-LV" i="1"/>
              <a:t>%</a:t>
            </a:r>
          </a:p>
        </p:txBody>
      </p:sp>
      <p:sp>
        <p:nvSpPr>
          <p:cNvPr id="47108" name="Text Box 9"/>
          <p:cNvSpPr txBox="1">
            <a:spLocks noChangeArrowheads="1"/>
          </p:cNvSpPr>
          <p:nvPr/>
        </p:nvSpPr>
        <p:spPr bwMode="auto">
          <a:xfrm>
            <a:off x="250825" y="1014413"/>
            <a:ext cx="4441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1400"/>
              <a:t>Apskatīto problēmu svarīgums</a:t>
            </a:r>
          </a:p>
        </p:txBody>
      </p:sp>
      <p:pic>
        <p:nvPicPr>
          <p:cNvPr id="471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086" y="1716088"/>
            <a:ext cx="3924119" cy="3809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9330C7F-2431-4F0F-80CF-635F96F96240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18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250825" y="30163"/>
            <a:ext cx="88931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lv-LV" sz="2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Informatīvo pasākumu novērtējums </a:t>
            </a:r>
            <a:r>
              <a:rPr lang="lv-LV" sz="2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(1/2)</a:t>
            </a:r>
            <a:endParaRPr lang="en-GB" sz="20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03" name="Text Box 8"/>
          <p:cNvSpPr txBox="1">
            <a:spLocks noChangeArrowheads="1"/>
          </p:cNvSpPr>
          <p:nvPr/>
        </p:nvSpPr>
        <p:spPr bwMode="auto">
          <a:xfrm>
            <a:off x="250825" y="1319213"/>
            <a:ext cx="4321175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lv-LV" i="1"/>
              <a:t>Jautājums: Vai, Jūsuprāt, Konkurences padomei būtu lietderīgi organizēt seminārus, konferences vai sniegt prezentācijas par konkurences tiesību jautājumiem? </a:t>
            </a:r>
          </a:p>
          <a:p>
            <a:pPr>
              <a:spcBef>
                <a:spcPct val="5000"/>
              </a:spcBef>
            </a:pPr>
            <a:r>
              <a:rPr lang="lv-LV" i="1"/>
              <a:t>%</a:t>
            </a:r>
          </a:p>
        </p:txBody>
      </p:sp>
      <p:sp>
        <p:nvSpPr>
          <p:cNvPr id="51204" name="Text Box 9"/>
          <p:cNvSpPr txBox="1">
            <a:spLocks noChangeArrowheads="1"/>
          </p:cNvSpPr>
          <p:nvPr/>
        </p:nvSpPr>
        <p:spPr bwMode="auto">
          <a:xfrm>
            <a:off x="250825" y="1014413"/>
            <a:ext cx="533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1400"/>
              <a:t>Informatīvo pasākumu lietderība</a:t>
            </a:r>
          </a:p>
        </p:txBody>
      </p:sp>
      <p:pic>
        <p:nvPicPr>
          <p:cNvPr id="512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1625" y="1146175"/>
            <a:ext cx="306705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481388"/>
            <a:ext cx="51339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8825" y="2847975"/>
            <a:ext cx="5129557" cy="587375"/>
          </a:xfrm>
        </p:spPr>
        <p:txBody>
          <a:bodyPr/>
          <a:lstStyle/>
          <a:p>
            <a:r>
              <a:rPr lang="lv-LV" dirty="0" smtClean="0"/>
              <a:t>Paldies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1C65A1-7330-4F8F-AC1D-4ABC3BFE3C6C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780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7107238" cy="587375"/>
          </a:xfrm>
        </p:spPr>
        <p:txBody>
          <a:bodyPr/>
          <a:lstStyle/>
          <a:p>
            <a:pPr>
              <a:defRPr/>
            </a:pPr>
            <a:r>
              <a:rPr lang="lv-LV" dirty="0" smtClean="0"/>
              <a:t>Informācija par pētījumu</a:t>
            </a:r>
            <a:endParaRPr lang="en-GB" dirty="0"/>
          </a:p>
        </p:txBody>
      </p:sp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2401888" y="914400"/>
            <a:ext cx="5956300" cy="5181600"/>
          </a:xfrm>
        </p:spPr>
        <p:txBody>
          <a:bodyPr/>
          <a:lstStyle/>
          <a:p>
            <a:pPr lvl="1"/>
            <a:endParaRPr lang="lv-LV" smtClean="0">
              <a:latin typeface="Arial" charset="0"/>
            </a:endParaRPr>
          </a:p>
          <a:p>
            <a:pPr lvl="1">
              <a:spcBef>
                <a:spcPct val="80000"/>
              </a:spcBef>
            </a:pPr>
            <a:r>
              <a:rPr lang="lv-LV" smtClean="0">
                <a:latin typeface="Arial" charset="0"/>
              </a:rPr>
              <a:t>Mērķis – veikt uzņēmumu aptauju par konkurences politikas un tās īstenošanas jautājumiem, lai pilnveidotu Konkurences padomes kā konkurences politikas īstenotājas darbību.  </a:t>
            </a:r>
          </a:p>
          <a:p>
            <a:pPr lvl="1">
              <a:spcBef>
                <a:spcPct val="90000"/>
              </a:spcBef>
            </a:pPr>
            <a:r>
              <a:rPr lang="lv-LV" smtClean="0">
                <a:latin typeface="Arial" charset="0"/>
              </a:rPr>
              <a:t>Metode – kvantitatīvs pētījums, multimodāla datu ieguve, izmantojot datorizētas intervijas internetā (CAWI) un/vai datorizētas telefonintervijas (CATI).</a:t>
            </a:r>
          </a:p>
          <a:p>
            <a:pPr lvl="1">
              <a:spcBef>
                <a:spcPct val="90000"/>
              </a:spcBef>
            </a:pPr>
            <a:r>
              <a:rPr lang="lv-LV" smtClean="0">
                <a:latin typeface="Arial" charset="0"/>
              </a:rPr>
              <a:t>Mērķa grupa – Latvijas uzņēmumi. </a:t>
            </a:r>
          </a:p>
          <a:p>
            <a:pPr lvl="1">
              <a:spcBef>
                <a:spcPct val="90000"/>
              </a:spcBef>
            </a:pPr>
            <a:r>
              <a:rPr lang="lv-LV" smtClean="0">
                <a:latin typeface="Arial" charset="0"/>
              </a:rPr>
              <a:t>Izlase – 253 respondenti.</a:t>
            </a:r>
          </a:p>
          <a:p>
            <a:pPr lvl="1">
              <a:spcBef>
                <a:spcPct val="90000"/>
              </a:spcBef>
            </a:pPr>
            <a:r>
              <a:rPr lang="lv-LV" smtClean="0">
                <a:latin typeface="Arial" charset="0"/>
              </a:rPr>
              <a:t>Aptaujas laiks – 20.10.2014. līdz 08.12.2014. </a:t>
            </a:r>
          </a:p>
          <a:p>
            <a:pPr lvl="1">
              <a:spcBef>
                <a:spcPct val="90000"/>
              </a:spcBef>
            </a:pPr>
            <a:r>
              <a:rPr lang="lv-LV" smtClean="0">
                <a:latin typeface="Arial" charset="0"/>
              </a:rPr>
              <a:t>Projekta vadība – Ineta Narodovska, FACTUM</a:t>
            </a:r>
          </a:p>
          <a:p>
            <a:pPr lvl="1">
              <a:spcBef>
                <a:spcPct val="90000"/>
              </a:spcBef>
            </a:pPr>
            <a:r>
              <a:rPr lang="lv-LV" smtClean="0">
                <a:latin typeface="Arial" charset="0"/>
              </a:rPr>
              <a:t>Darba grupa</a:t>
            </a:r>
          </a:p>
          <a:p>
            <a:pPr lvl="1">
              <a:spcBef>
                <a:spcPct val="35000"/>
              </a:spcBef>
              <a:buFont typeface="Courier New" pitchFamily="49" charset="0"/>
              <a:buNone/>
            </a:pPr>
            <a:r>
              <a:rPr lang="lv-LV" smtClean="0">
                <a:latin typeface="Arial" charset="0"/>
              </a:rPr>
              <a:t>	Rinalds Rancāns, Konkurences padome</a:t>
            </a:r>
          </a:p>
          <a:p>
            <a:pPr lvl="1">
              <a:spcBef>
                <a:spcPct val="35000"/>
              </a:spcBef>
              <a:buFont typeface="Courier New" pitchFamily="49" charset="0"/>
              <a:buNone/>
            </a:pPr>
            <a:r>
              <a:rPr lang="lv-LV" smtClean="0">
                <a:latin typeface="Arial" charset="0"/>
              </a:rPr>
              <a:t>	Aldis Pauliņš, Renārs Felcis, Pēteris Nalivaiko, Elīna Paegle, Dace Lūse, Ineta Narodovska, FACTUM</a:t>
            </a:r>
            <a:endParaRPr lang="en-GB" smtClean="0">
              <a:latin typeface="Arial" charset="0"/>
            </a:endParaRP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C8642-378F-4E20-9E32-2F357F846CF8}" type="slidenum">
              <a:rPr lang="ru-RU" smtClean="0">
                <a:solidFill>
                  <a:srgbClr val="7F7F7F"/>
                </a:solidFill>
              </a:rPr>
              <a:pPr/>
              <a:t>2</a:t>
            </a:fld>
            <a:endParaRPr lang="ru-RU" smtClean="0">
              <a:solidFill>
                <a:srgbClr val="7F7F7F"/>
              </a:solidFill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250825" y="1209675"/>
            <a:ext cx="2289175" cy="441325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lv-LV" sz="1300"/>
              <a:t>Pētījums:</a:t>
            </a:r>
          </a:p>
          <a:p>
            <a:pPr>
              <a:spcBef>
                <a:spcPct val="20000"/>
              </a:spcBef>
              <a:defRPr/>
            </a:pPr>
            <a:r>
              <a:rPr lang="lv-LV" sz="1300"/>
              <a:t>“Sabiedriskās domas pētījums” </a:t>
            </a:r>
          </a:p>
          <a:p>
            <a:pPr>
              <a:spcBef>
                <a:spcPct val="20000"/>
              </a:spcBef>
              <a:defRPr/>
            </a:pPr>
            <a:endParaRPr lang="lv-LV" sz="1300"/>
          </a:p>
          <a:p>
            <a:pPr>
              <a:spcBef>
                <a:spcPct val="20000"/>
              </a:spcBef>
              <a:defRPr/>
            </a:pPr>
            <a:r>
              <a:rPr lang="lv-LV" sz="1300"/>
              <a:t>Latvijas uzņēmumu aptauja, 2014.gada oktobris - decembris</a:t>
            </a:r>
          </a:p>
          <a:p>
            <a:pPr>
              <a:spcBef>
                <a:spcPct val="20000"/>
              </a:spcBef>
              <a:defRPr/>
            </a:pPr>
            <a:endParaRPr lang="lv-LV" sz="1300"/>
          </a:p>
          <a:p>
            <a:pPr>
              <a:spcBef>
                <a:spcPct val="20000"/>
              </a:spcBef>
              <a:defRPr/>
            </a:pPr>
            <a:r>
              <a:rPr lang="lv-LV" sz="1300"/>
              <a:t>Pasūtītājs:</a:t>
            </a:r>
          </a:p>
          <a:p>
            <a:pPr>
              <a:spcBef>
                <a:spcPct val="20000"/>
              </a:spcBef>
              <a:defRPr/>
            </a:pPr>
            <a:r>
              <a:rPr lang="lv-LV" sz="1300"/>
              <a:t>Konkurences padome </a:t>
            </a:r>
          </a:p>
          <a:p>
            <a:pPr>
              <a:spcBef>
                <a:spcPct val="20000"/>
              </a:spcBef>
              <a:defRPr/>
            </a:pPr>
            <a:endParaRPr lang="lv-LV" sz="1300"/>
          </a:p>
          <a:p>
            <a:pPr>
              <a:spcBef>
                <a:spcPct val="20000"/>
              </a:spcBef>
              <a:defRPr/>
            </a:pPr>
            <a:r>
              <a:rPr lang="lv-LV" sz="1300"/>
              <a:t>Izpildītājs:</a:t>
            </a:r>
          </a:p>
          <a:p>
            <a:pPr>
              <a:spcBef>
                <a:spcPct val="20000"/>
              </a:spcBef>
              <a:defRPr/>
            </a:pPr>
            <a:r>
              <a:rPr lang="lv-LV" sz="1300"/>
              <a:t>SIA „FACTUM”</a:t>
            </a:r>
          </a:p>
          <a:p>
            <a:pPr>
              <a:spcBef>
                <a:spcPct val="20000"/>
              </a:spcBef>
              <a:defRPr/>
            </a:pPr>
            <a:r>
              <a:rPr lang="lv-LV" sz="1300"/>
              <a:t>Tērbatas iela 53-6</a:t>
            </a:r>
          </a:p>
          <a:p>
            <a:pPr>
              <a:spcBef>
                <a:spcPct val="20000"/>
              </a:spcBef>
              <a:defRPr/>
            </a:pPr>
            <a:r>
              <a:rPr lang="lv-LV" sz="1300"/>
              <a:t>Rīga LV-1011</a:t>
            </a:r>
          </a:p>
          <a:p>
            <a:pPr>
              <a:spcBef>
                <a:spcPct val="20000"/>
              </a:spcBef>
              <a:defRPr/>
            </a:pPr>
            <a:r>
              <a:rPr lang="lv-LV" sz="1300"/>
              <a:t>www.factum.lv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FCE7686-A77C-4995-A3A0-696FD171BCD1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3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5" name="Title 4"/>
          <p:cNvSpPr>
            <a:spLocks/>
          </p:cNvSpPr>
          <p:nvPr/>
        </p:nvSpPr>
        <p:spPr bwMode="auto">
          <a:xfrm>
            <a:off x="685800" y="249078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lv-LV" sz="28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Konkurences padomes darbība kopumā</a:t>
            </a:r>
            <a:endParaRPr lang="en-GB" sz="28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F9906CD-0D22-49D8-A935-94D3B68577DA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4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250825" y="30163"/>
            <a:ext cx="88931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lv-LV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Konkurences padomes </a:t>
            </a:r>
            <a:r>
              <a:rPr lang="lv-LV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darbība</a:t>
            </a:r>
            <a:endParaRPr lang="en-GB" sz="20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0372" y="1542031"/>
            <a:ext cx="4476679" cy="4345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294F73E-C22E-4BDF-B7C7-D881C163EE60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5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5" name="Title 4"/>
          <p:cNvSpPr>
            <a:spLocks/>
          </p:cNvSpPr>
          <p:nvPr/>
        </p:nvSpPr>
        <p:spPr bwMode="auto">
          <a:xfrm>
            <a:off x="685800" y="249078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lv-LV" sz="28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Saskare ar Konkurences padomi</a:t>
            </a:r>
            <a:endParaRPr lang="en-GB" sz="28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468B86D-47EA-45CE-8E21-6EED62DCD5BC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6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18434" name="Text Box 8"/>
          <p:cNvSpPr txBox="1">
            <a:spLocks noChangeArrowheads="1"/>
          </p:cNvSpPr>
          <p:nvPr/>
        </p:nvSpPr>
        <p:spPr bwMode="auto">
          <a:xfrm>
            <a:off x="250825" y="1319213"/>
            <a:ext cx="24415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lv-LV" i="1"/>
              <a:t>Jautājums: Kā Jūs vērtējat sadarbību ar Konkurences padomi -– cik lielā mērā Jūs piekrītat vai nepiekrītat šiem izteikumiem? </a:t>
            </a:r>
          </a:p>
          <a:p>
            <a:pPr>
              <a:spcBef>
                <a:spcPct val="5000"/>
              </a:spcBef>
            </a:pPr>
            <a:r>
              <a:rPr lang="lv-LV" i="1"/>
              <a:t>%</a:t>
            </a:r>
            <a:r>
              <a:rPr lang="en-US" i="1"/>
              <a:t>; </a:t>
            </a:r>
            <a:r>
              <a:rPr lang="lv-LV" i="1"/>
              <a:t>VID </a:t>
            </a:r>
          </a:p>
          <a:p>
            <a:pPr>
              <a:spcBef>
                <a:spcPct val="5000"/>
              </a:spcBef>
            </a:pPr>
            <a:r>
              <a:rPr lang="lv-LV" i="1"/>
              <a:t>(vidējais no 1 “pilnībā nepiekrītu”  līdz 4 “pilnībā piekrītu” )</a:t>
            </a:r>
          </a:p>
        </p:txBody>
      </p:sp>
      <p:sp>
        <p:nvSpPr>
          <p:cNvPr id="18435" name="Text Box 9"/>
          <p:cNvSpPr txBox="1">
            <a:spLocks noChangeArrowheads="1"/>
          </p:cNvSpPr>
          <p:nvPr/>
        </p:nvSpPr>
        <p:spPr bwMode="auto">
          <a:xfrm>
            <a:off x="250825" y="1014413"/>
            <a:ext cx="4441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1400"/>
              <a:t>Sadarbības novērtējums</a:t>
            </a:r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3625" y="1187450"/>
            <a:ext cx="6181725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2692400" y="1187450"/>
            <a:ext cx="5822950" cy="1927225"/>
          </a:xfrm>
          <a:prstGeom prst="rect">
            <a:avLst/>
          </a:prstGeom>
          <a:noFill/>
          <a:ln w="12700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lv-LV" sz="1800">
              <a:latin typeface="Verdana" pitchFamily="34" charset="0"/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250825" y="30163"/>
            <a:ext cx="88931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lv-LV" sz="2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Saskare ar Konkurences padomi </a:t>
            </a:r>
            <a:r>
              <a:rPr lang="lv-LV" sz="2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(3/6)</a:t>
            </a:r>
            <a:endParaRPr lang="en-GB" sz="20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4A02D71-5C2C-481C-AAC2-97A431127EBC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7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250825" y="30163"/>
            <a:ext cx="88931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lv-LV" sz="2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Saskare ar Konkurences padomi </a:t>
            </a:r>
            <a:r>
              <a:rPr lang="lv-LV" sz="2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(4/6)</a:t>
            </a:r>
            <a:endParaRPr lang="en-GB" sz="20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Text Box 8"/>
          <p:cNvSpPr txBox="1">
            <a:spLocks noChangeArrowheads="1"/>
          </p:cNvSpPr>
          <p:nvPr/>
        </p:nvSpPr>
        <p:spPr bwMode="auto">
          <a:xfrm>
            <a:off x="250825" y="1319213"/>
            <a:ext cx="432117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lv-LV" i="1"/>
              <a:t>Jautājums: Kā Jūs vērtējat Konkurences padomes amatpersonu rīcību, veicot procesuālās darbības (inspekcijas, apmeklējumi)? </a:t>
            </a:r>
          </a:p>
          <a:p>
            <a:r>
              <a:rPr lang="lv-LV" i="1"/>
              <a:t>Kā Jūs vērtējat Konkurences padomes amatpersonu profesionālo ētiku procesuālo darbību (inspekciju, apmeklējumu) laikā?</a:t>
            </a:r>
          </a:p>
          <a:p>
            <a:r>
              <a:rPr lang="lv-LV" i="1"/>
              <a:t>%</a:t>
            </a:r>
          </a:p>
        </p:txBody>
      </p: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250825" y="1014413"/>
            <a:ext cx="4441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1400"/>
              <a:t>Konkurences padomes amatpersonu novērtējums</a:t>
            </a:r>
          </a:p>
        </p:txBody>
      </p:sp>
      <p:pic>
        <p:nvPicPr>
          <p:cNvPr id="194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8138" y="2589213"/>
            <a:ext cx="26289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927100" y="2259013"/>
            <a:ext cx="77104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A</a:t>
            </a:r>
            <a:r>
              <a:rPr lang="lv-LV" sz="1200"/>
              <a:t>matpersonu </a:t>
            </a:r>
            <a:r>
              <a:rPr lang="en-US" sz="1200"/>
              <a:t>r</a:t>
            </a:r>
            <a:r>
              <a:rPr lang="lv-LV" sz="1200"/>
              <a:t>īcība procesuālo darbību laikā                             Amatpersonu profesionālā ētika</a:t>
            </a:r>
          </a:p>
        </p:txBody>
      </p:sp>
      <p:pic>
        <p:nvPicPr>
          <p:cNvPr id="194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4138" y="2589213"/>
            <a:ext cx="26289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07D5CA8-73BE-49FE-A885-D05B7251AC76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8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250825" y="30163"/>
            <a:ext cx="88931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lv-LV" sz="2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Saskare ar Konkurences padomi </a:t>
            </a:r>
            <a:r>
              <a:rPr lang="lv-LV" sz="2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(5/6)</a:t>
            </a:r>
            <a:endParaRPr lang="en-GB" sz="20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250825" y="1319213"/>
            <a:ext cx="34163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lv-LV" i="1"/>
              <a:t>Jautājums: Vai, Jūsuprāt, Konkurences padome labi pārzina kopējo situāciju tirgū, kurā ir izvērtēts pārkāpums? </a:t>
            </a:r>
          </a:p>
          <a:p>
            <a:pPr>
              <a:spcBef>
                <a:spcPct val="5000"/>
              </a:spcBef>
            </a:pPr>
            <a:r>
              <a:rPr lang="lv-LV" i="1"/>
              <a:t>%</a:t>
            </a:r>
          </a:p>
        </p:txBody>
      </p:sp>
      <p:sp>
        <p:nvSpPr>
          <p:cNvPr id="20484" name="Text Box 9"/>
          <p:cNvSpPr txBox="1">
            <a:spLocks noChangeArrowheads="1"/>
          </p:cNvSpPr>
          <p:nvPr/>
        </p:nvSpPr>
        <p:spPr bwMode="auto">
          <a:xfrm>
            <a:off x="250825" y="1014413"/>
            <a:ext cx="4441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1400"/>
              <a:t>Kopējās situācijas tirgū pārzināšana</a:t>
            </a:r>
          </a:p>
        </p:txBody>
      </p:sp>
      <p:pic>
        <p:nvPicPr>
          <p:cNvPr id="204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8389" y="1814444"/>
            <a:ext cx="3673892" cy="32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 txBox="1">
            <a:spLocks noGrp="1"/>
          </p:cNvSpPr>
          <p:nvPr/>
        </p:nvSpPr>
        <p:spPr bwMode="auto">
          <a:xfrm>
            <a:off x="6732588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B1ADFAE-B0E8-4100-8C6D-CEAC3980D67A}" type="slidenum">
              <a:rPr lang="ru-RU">
                <a:solidFill>
                  <a:srgbClr val="7F7F7F"/>
                </a:solidFill>
                <a:latin typeface="Verdana" pitchFamily="34" charset="0"/>
              </a:rPr>
              <a:pPr algn="r"/>
              <a:t>9</a:t>
            </a:fld>
            <a:endParaRPr lang="ru-RU">
              <a:solidFill>
                <a:srgbClr val="7F7F7F"/>
              </a:solidFill>
              <a:latin typeface="Verdana" pitchFamily="34" charset="0"/>
            </a:endParaRPr>
          </a:p>
        </p:txBody>
      </p:sp>
      <p:sp>
        <p:nvSpPr>
          <p:cNvPr id="21506" name="Text Box 8"/>
          <p:cNvSpPr txBox="1">
            <a:spLocks noChangeArrowheads="1"/>
          </p:cNvSpPr>
          <p:nvPr/>
        </p:nvSpPr>
        <p:spPr bwMode="auto">
          <a:xfrm>
            <a:off x="250825" y="1319213"/>
            <a:ext cx="4321175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lv-LV" i="1"/>
              <a:t>Jautājums: Vai Jums ir kādi ieteikumi, kādā veidā Konkurences padome varētu uzlabot savas darbības kvalitāti? </a:t>
            </a:r>
          </a:p>
          <a:p>
            <a:pPr>
              <a:spcBef>
                <a:spcPct val="5000"/>
              </a:spcBef>
            </a:pPr>
            <a:r>
              <a:rPr lang="lv-LV" i="1"/>
              <a:t>%</a:t>
            </a:r>
          </a:p>
        </p:txBody>
      </p:sp>
      <p:sp>
        <p:nvSpPr>
          <p:cNvPr id="21507" name="Text Box 9"/>
          <p:cNvSpPr txBox="1">
            <a:spLocks noChangeArrowheads="1"/>
          </p:cNvSpPr>
          <p:nvPr/>
        </p:nvSpPr>
        <p:spPr bwMode="auto">
          <a:xfrm>
            <a:off x="250825" y="1014413"/>
            <a:ext cx="4441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1400"/>
              <a:t>Ieteikumi darbības uzlabošanai</a:t>
            </a:r>
          </a:p>
        </p:txBody>
      </p:sp>
      <p:pic>
        <p:nvPicPr>
          <p:cNvPr id="215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452" y="1876425"/>
            <a:ext cx="7130636" cy="362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/>
          </p:cNvSpPr>
          <p:nvPr/>
        </p:nvSpPr>
        <p:spPr bwMode="auto">
          <a:xfrm>
            <a:off x="250825" y="30163"/>
            <a:ext cx="88931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lv-LV" sz="2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Saskare ar Konkurences padomi </a:t>
            </a:r>
            <a:r>
              <a:rPr lang="lv-LV" sz="2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(6/6)</a:t>
            </a:r>
            <a:endParaRPr lang="en-GB" sz="20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ācija_LV">
  <a:themeElements>
    <a:clrScheme name="report 5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CC"/>
      </a:hlink>
      <a:folHlink>
        <a:srgbClr val="B2B2B2"/>
      </a:folHlink>
    </a:clrScheme>
    <a:fontScheme name="report 5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lv-LV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solidFill>
          <a:srgbClr val="C0C0C0"/>
        </a:solidFill>
        <a:ln w="9525" cap="flat" cmpd="sng" algn="ctr">
          <a:solidFill>
            <a:schemeClr val="bg1">
              <a:lumMod val="7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report 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port 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 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 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 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 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 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 5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33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prezentācija_LV</Template>
  <TotalTime>17991</TotalTime>
  <Words>600</Words>
  <Application>Microsoft Office PowerPoint</Application>
  <PresentationFormat>On-screen Show (4:3)</PresentationFormat>
  <Paragraphs>109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Verdana</vt:lpstr>
      <vt:lpstr>Wingdings</vt:lpstr>
      <vt:lpstr>prezentācija_LV</vt:lpstr>
      <vt:lpstr>Sabiedriskās domas pētījums  Par konkurences politikas un tās īstenošanas jautājumiem </vt:lpstr>
      <vt:lpstr>Informācija par pētījumu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Paldies</vt:lpstr>
    </vt:vector>
  </TitlesOfParts>
  <Company>FACTUM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Sabiedriskās domas pētījums  Par konkurences politikas un tās īstenošanas jautājumiem</dc:title>
  <dc:creator>Paula Vilsone</dc:creator>
  <cp:lastModifiedBy>Paula Vilsone</cp:lastModifiedBy>
  <cp:revision>1486</cp:revision>
  <dcterms:created xsi:type="dcterms:W3CDTF">2008-04-29T07:24:21Z</dcterms:created>
  <dcterms:modified xsi:type="dcterms:W3CDTF">2016-12-20T09:18:56Z</dcterms:modified>
</cp:coreProperties>
</file>