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303" r:id="rId2"/>
    <p:sldId id="383" r:id="rId3"/>
    <p:sldId id="503" r:id="rId4"/>
    <p:sldId id="470" r:id="rId5"/>
    <p:sldId id="517" r:id="rId6"/>
    <p:sldId id="518" r:id="rId7"/>
    <p:sldId id="519" r:id="rId8"/>
    <p:sldId id="473" r:id="rId9"/>
    <p:sldId id="520" r:id="rId10"/>
    <p:sldId id="521" r:id="rId11"/>
    <p:sldId id="522" r:id="rId12"/>
    <p:sldId id="524" r:id="rId13"/>
    <p:sldId id="481" r:id="rId14"/>
    <p:sldId id="528" r:id="rId15"/>
    <p:sldId id="489" r:id="rId16"/>
    <p:sldId id="532" r:id="rId17"/>
    <p:sldId id="504" r:id="rId18"/>
    <p:sldId id="479" r:id="rId19"/>
    <p:sldId id="534" r:id="rId20"/>
    <p:sldId id="535" r:id="rId21"/>
    <p:sldId id="536" r:id="rId22"/>
    <p:sldId id="464" r:id="rId23"/>
    <p:sldId id="513" r:id="rId24"/>
    <p:sldId id="491" r:id="rId25"/>
    <p:sldId id="494" r:id="rId26"/>
    <p:sldId id="537" r:id="rId27"/>
    <p:sldId id="538" r:id="rId28"/>
    <p:sldId id="488" r:id="rId29"/>
    <p:sldId id="539" r:id="rId30"/>
    <p:sldId id="502" r:id="rId31"/>
    <p:sldId id="462" r:id="rId32"/>
    <p:sldId id="467" r:id="rId33"/>
    <p:sldId id="498" r:id="rId34"/>
    <p:sldId id="540" r:id="rId35"/>
  </p:sldIdLst>
  <p:sldSz cx="9144000" cy="6858000" type="screen4x3"/>
  <p:notesSz cx="6794500" cy="9906000"/>
  <p:defaultTextStyle>
    <a:defPPr>
      <a:defRPr lang="lv-LV"/>
    </a:defPPr>
    <a:lvl1pPr algn="l" rtl="0" fontAlgn="base">
      <a:spcBef>
        <a:spcPct val="0"/>
      </a:spcBef>
      <a:spcAft>
        <a:spcPct val="0"/>
      </a:spcAft>
      <a:defRPr sz="1000" kern="1200">
        <a:solidFill>
          <a:schemeClr val="tx1"/>
        </a:solidFill>
        <a:latin typeface="Arial" charset="0"/>
        <a:ea typeface="+mn-ea"/>
        <a:cs typeface="+mn-cs"/>
      </a:defRPr>
    </a:lvl1pPr>
    <a:lvl2pPr marL="457200" algn="l" rtl="0" fontAlgn="base">
      <a:spcBef>
        <a:spcPct val="0"/>
      </a:spcBef>
      <a:spcAft>
        <a:spcPct val="0"/>
      </a:spcAft>
      <a:defRPr sz="1000" kern="1200">
        <a:solidFill>
          <a:schemeClr val="tx1"/>
        </a:solidFill>
        <a:latin typeface="Arial" charset="0"/>
        <a:ea typeface="+mn-ea"/>
        <a:cs typeface="+mn-cs"/>
      </a:defRPr>
    </a:lvl2pPr>
    <a:lvl3pPr marL="914400" algn="l" rtl="0" fontAlgn="base">
      <a:spcBef>
        <a:spcPct val="0"/>
      </a:spcBef>
      <a:spcAft>
        <a:spcPct val="0"/>
      </a:spcAft>
      <a:defRPr sz="1000" kern="1200">
        <a:solidFill>
          <a:schemeClr val="tx1"/>
        </a:solidFill>
        <a:latin typeface="Arial" charset="0"/>
        <a:ea typeface="+mn-ea"/>
        <a:cs typeface="+mn-cs"/>
      </a:defRPr>
    </a:lvl3pPr>
    <a:lvl4pPr marL="1371600" algn="l" rtl="0" fontAlgn="base">
      <a:spcBef>
        <a:spcPct val="0"/>
      </a:spcBef>
      <a:spcAft>
        <a:spcPct val="0"/>
      </a:spcAft>
      <a:defRPr sz="1000" kern="1200">
        <a:solidFill>
          <a:schemeClr val="tx1"/>
        </a:solidFill>
        <a:latin typeface="Arial" charset="0"/>
        <a:ea typeface="+mn-ea"/>
        <a:cs typeface="+mn-cs"/>
      </a:defRPr>
    </a:lvl4pPr>
    <a:lvl5pPr marL="1828800" algn="l" rtl="0" fontAlgn="base">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9900"/>
    <a:srgbClr val="FF9966"/>
    <a:srgbClr val="FF9933"/>
    <a:srgbClr val="292929"/>
    <a:srgbClr val="B36F0B"/>
    <a:srgbClr val="F8F8F8"/>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28" autoAdjust="0"/>
    <p:restoredTop sz="93333" autoAdjust="0"/>
  </p:normalViewPr>
  <p:slideViewPr>
    <p:cSldViewPr snapToGrid="0" snapToObjects="1">
      <p:cViewPr varScale="1">
        <p:scale>
          <a:sx n="108" d="100"/>
          <a:sy n="108" d="100"/>
        </p:scale>
        <p:origin x="1332" y="102"/>
      </p:cViewPr>
      <p:guideLst>
        <p:guide orient="horz" pos="2160"/>
        <p:guide pos="2880"/>
      </p:guideLst>
    </p:cSldViewPr>
  </p:slideViewPr>
  <p:outlineViewPr>
    <p:cViewPr>
      <p:scale>
        <a:sx n="33" d="100"/>
        <a:sy n="33" d="100"/>
      </p:scale>
      <p:origin x="0" y="19626"/>
    </p:cViewPr>
  </p:outlineViewPr>
  <p:notesTextViewPr>
    <p:cViewPr>
      <p:scale>
        <a:sx n="100" d="100"/>
        <a:sy n="100" d="100"/>
      </p:scale>
      <p:origin x="0" y="0"/>
    </p:cViewPr>
  </p:notesTextViewPr>
  <p:sorterViewPr>
    <p:cViewPr>
      <p:scale>
        <a:sx n="100" d="100"/>
        <a:sy n="100" d="100"/>
      </p:scale>
      <p:origin x="0" y="25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6888"/>
          </a:xfrm>
          <a:prstGeom prst="rect">
            <a:avLst/>
          </a:prstGeom>
          <a:noFill/>
          <a:ln w="9525">
            <a:noFill/>
            <a:miter lim="800000"/>
            <a:headEnd/>
            <a:tailEnd/>
          </a:ln>
        </p:spPr>
        <p:txBody>
          <a:bodyPr vert="horz" wrap="square" lIns="88629" tIns="44314" rIns="88629" bIns="44314" numCol="1" anchor="t" anchorCtr="0" compatLnSpc="1">
            <a:prstTxWarp prst="textNoShape">
              <a:avLst/>
            </a:prstTxWarp>
          </a:bodyPr>
          <a:lstStyle>
            <a:lvl1pPr defTabSz="887051">
              <a:defRPr sz="1300">
                <a:latin typeface="Verdana" pitchFamily="34" charset="0"/>
              </a:defRPr>
            </a:lvl1pPr>
          </a:lstStyle>
          <a:p>
            <a:pPr>
              <a:defRPr/>
            </a:pPr>
            <a:endParaRPr lang="en-GB"/>
          </a:p>
        </p:txBody>
      </p:sp>
      <p:sp>
        <p:nvSpPr>
          <p:cNvPr id="3" name="Date Placeholder 2"/>
          <p:cNvSpPr>
            <a:spLocks noGrp="1"/>
          </p:cNvSpPr>
          <p:nvPr>
            <p:ph type="dt" sz="quarter" idx="1"/>
          </p:nvPr>
        </p:nvSpPr>
        <p:spPr bwMode="auto">
          <a:xfrm>
            <a:off x="3846513" y="0"/>
            <a:ext cx="2946400" cy="496888"/>
          </a:xfrm>
          <a:prstGeom prst="rect">
            <a:avLst/>
          </a:prstGeom>
          <a:noFill/>
          <a:ln w="9525">
            <a:noFill/>
            <a:miter lim="800000"/>
            <a:headEnd/>
            <a:tailEnd/>
          </a:ln>
        </p:spPr>
        <p:txBody>
          <a:bodyPr vert="horz" wrap="square" lIns="88629" tIns="44314" rIns="88629" bIns="44314" numCol="1" anchor="t" anchorCtr="0" compatLnSpc="1">
            <a:prstTxWarp prst="textNoShape">
              <a:avLst/>
            </a:prstTxWarp>
          </a:bodyPr>
          <a:lstStyle>
            <a:lvl1pPr algn="r" defTabSz="887051">
              <a:defRPr sz="1300">
                <a:latin typeface="Verdana" pitchFamily="34" charset="0"/>
              </a:defRPr>
            </a:lvl1pPr>
          </a:lstStyle>
          <a:p>
            <a:pPr>
              <a:defRPr/>
            </a:pPr>
            <a:fld id="{38BC0397-8B04-482F-84DF-8749A2B8F704}" type="datetimeFigureOut">
              <a:rPr lang="lv-LV"/>
              <a:pPr>
                <a:defRPr/>
              </a:pPr>
              <a:t>20.12.2016</a:t>
            </a:fld>
            <a:endParaRPr lang="en-GB"/>
          </a:p>
        </p:txBody>
      </p:sp>
      <p:sp>
        <p:nvSpPr>
          <p:cNvPr id="4" name="Footer Placeholder 3"/>
          <p:cNvSpPr>
            <a:spLocks noGrp="1"/>
          </p:cNvSpPr>
          <p:nvPr>
            <p:ph type="ftr" sz="quarter" idx="2"/>
          </p:nvPr>
        </p:nvSpPr>
        <p:spPr bwMode="auto">
          <a:xfrm>
            <a:off x="0" y="9407525"/>
            <a:ext cx="2944813" cy="496888"/>
          </a:xfrm>
          <a:prstGeom prst="rect">
            <a:avLst/>
          </a:prstGeom>
          <a:noFill/>
          <a:ln w="9525">
            <a:noFill/>
            <a:miter lim="800000"/>
            <a:headEnd/>
            <a:tailEnd/>
          </a:ln>
        </p:spPr>
        <p:txBody>
          <a:bodyPr vert="horz" wrap="square" lIns="88629" tIns="44314" rIns="88629" bIns="44314" numCol="1" anchor="b" anchorCtr="0" compatLnSpc="1">
            <a:prstTxWarp prst="textNoShape">
              <a:avLst/>
            </a:prstTxWarp>
          </a:bodyPr>
          <a:lstStyle>
            <a:lvl1pPr defTabSz="887051">
              <a:defRPr sz="1300">
                <a:latin typeface="Verdana" pitchFamily="34" charset="0"/>
              </a:defRPr>
            </a:lvl1pPr>
          </a:lstStyle>
          <a:p>
            <a:pPr>
              <a:defRPr/>
            </a:pPr>
            <a:endParaRPr lang="en-GB"/>
          </a:p>
        </p:txBody>
      </p:sp>
      <p:sp>
        <p:nvSpPr>
          <p:cNvPr id="5" name="Slide Number Placeholder 4"/>
          <p:cNvSpPr>
            <a:spLocks noGrp="1"/>
          </p:cNvSpPr>
          <p:nvPr>
            <p:ph type="sldNum" sz="quarter" idx="3"/>
          </p:nvPr>
        </p:nvSpPr>
        <p:spPr bwMode="auto">
          <a:xfrm>
            <a:off x="3846513" y="9407525"/>
            <a:ext cx="2946400" cy="496888"/>
          </a:xfrm>
          <a:prstGeom prst="rect">
            <a:avLst/>
          </a:prstGeom>
          <a:noFill/>
          <a:ln w="9525">
            <a:noFill/>
            <a:miter lim="800000"/>
            <a:headEnd/>
            <a:tailEnd/>
          </a:ln>
        </p:spPr>
        <p:txBody>
          <a:bodyPr vert="horz" wrap="square" lIns="88629" tIns="44314" rIns="88629" bIns="44314" numCol="1" anchor="b" anchorCtr="0" compatLnSpc="1">
            <a:prstTxWarp prst="textNoShape">
              <a:avLst/>
            </a:prstTxWarp>
          </a:bodyPr>
          <a:lstStyle>
            <a:lvl1pPr algn="r" defTabSz="887051">
              <a:defRPr sz="1300">
                <a:latin typeface="Verdana" pitchFamily="34" charset="0"/>
              </a:defRPr>
            </a:lvl1pPr>
          </a:lstStyle>
          <a:p>
            <a:pPr>
              <a:defRPr/>
            </a:pPr>
            <a:fld id="{5F374643-0063-4575-B902-02E533F40DBC}" type="slidenum">
              <a:rPr lang="en-GB"/>
              <a:pPr>
                <a:defRPr/>
              </a:pPr>
              <a:t>‹#›</a:t>
            </a:fld>
            <a:endParaRPr lang="en-GB"/>
          </a:p>
        </p:txBody>
      </p:sp>
    </p:spTree>
    <p:extLst>
      <p:ext uri="{BB962C8B-B14F-4D97-AF65-F5344CB8AC3E}">
        <p14:creationId xmlns:p14="http://schemas.microsoft.com/office/powerpoint/2010/main" val="3971308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987" tIns="45994" rIns="91987" bIns="45994" numCol="1" anchor="t" anchorCtr="0" compatLnSpc="1">
            <a:prstTxWarp prst="textNoShape">
              <a:avLst/>
            </a:prstTxWarp>
          </a:bodyPr>
          <a:lstStyle>
            <a:lvl1pPr defTabSz="920697" eaLnBrk="0" hangingPunct="0">
              <a:spcBef>
                <a:spcPct val="20000"/>
              </a:spcBef>
              <a:buFontTx/>
              <a:buChar char="•"/>
              <a:defRPr sz="1300">
                <a:latin typeface="Verdana" pitchFamily="34" charset="0"/>
              </a:defRPr>
            </a:lvl1pPr>
          </a:lstStyle>
          <a:p>
            <a:pPr>
              <a:defRPr/>
            </a:pPr>
            <a:endParaRPr lang="ru-RU"/>
          </a:p>
        </p:txBody>
      </p:sp>
      <p:sp>
        <p:nvSpPr>
          <p:cNvPr id="63491" name="Rectangle 3"/>
          <p:cNvSpPr>
            <a:spLocks noGrp="1" noChangeArrowheads="1"/>
          </p:cNvSpPr>
          <p:nvPr>
            <p:ph type="dt" idx="1"/>
          </p:nvPr>
        </p:nvSpPr>
        <p:spPr bwMode="auto">
          <a:xfrm>
            <a:off x="3846513" y="0"/>
            <a:ext cx="2946400" cy="496888"/>
          </a:xfrm>
          <a:prstGeom prst="rect">
            <a:avLst/>
          </a:prstGeom>
          <a:noFill/>
          <a:ln w="9525">
            <a:noFill/>
            <a:miter lim="800000"/>
            <a:headEnd/>
            <a:tailEnd/>
          </a:ln>
        </p:spPr>
        <p:txBody>
          <a:bodyPr vert="horz" wrap="square" lIns="91987" tIns="45994" rIns="91987" bIns="45994" numCol="1" anchor="t" anchorCtr="0" compatLnSpc="1">
            <a:prstTxWarp prst="textNoShape">
              <a:avLst/>
            </a:prstTxWarp>
          </a:bodyPr>
          <a:lstStyle>
            <a:lvl1pPr algn="r" defTabSz="920697" eaLnBrk="0" hangingPunct="0">
              <a:spcBef>
                <a:spcPct val="20000"/>
              </a:spcBef>
              <a:buFontTx/>
              <a:buChar char="•"/>
              <a:defRPr sz="1300">
                <a:latin typeface="Verdana" pitchFamily="34" charset="0"/>
              </a:defRPr>
            </a:lvl1pPr>
          </a:lstStyle>
          <a:p>
            <a:pPr>
              <a:defRPr/>
            </a:pPr>
            <a:fld id="{15E30863-0E24-48F3-8646-A9A487FF41CB}" type="datetimeFigureOut">
              <a:rPr lang="ru-RU"/>
              <a:pPr>
                <a:defRPr/>
              </a:pPr>
              <a:t>20.12.2016</a:t>
            </a:fld>
            <a:endParaRPr lang="ru-RU"/>
          </a:p>
        </p:txBody>
      </p:sp>
      <p:sp>
        <p:nvSpPr>
          <p:cNvPr id="5124" name="Rectangle 4"/>
          <p:cNvSpPr>
            <a:spLocks noGrp="1" noRot="1" noChangeAspect="1" noChangeArrowheads="1" noTextEdit="1"/>
          </p:cNvSpPr>
          <p:nvPr>
            <p:ph type="sldImg" idx="2"/>
          </p:nvPr>
        </p:nvSpPr>
        <p:spPr bwMode="auto">
          <a:xfrm>
            <a:off x="922338" y="741363"/>
            <a:ext cx="4953000" cy="3716337"/>
          </a:xfrm>
          <a:prstGeom prst="rect">
            <a:avLst/>
          </a:prstGeom>
          <a:noFill/>
          <a:ln w="9525">
            <a:solidFill>
              <a:srgbClr val="000000"/>
            </a:solidFill>
            <a:miter lim="800000"/>
            <a:headEnd/>
            <a:tailEnd/>
          </a:ln>
        </p:spPr>
      </p:sp>
      <p:sp>
        <p:nvSpPr>
          <p:cNvPr id="63493" name="Rectangle 5"/>
          <p:cNvSpPr>
            <a:spLocks noGrp="1" noChangeArrowheads="1"/>
          </p:cNvSpPr>
          <p:nvPr>
            <p:ph type="body" sz="quarter" idx="3"/>
          </p:nvPr>
        </p:nvSpPr>
        <p:spPr bwMode="auto">
          <a:xfrm>
            <a:off x="679450" y="4706938"/>
            <a:ext cx="5435600" cy="4457700"/>
          </a:xfrm>
          <a:prstGeom prst="rect">
            <a:avLst/>
          </a:prstGeom>
          <a:noFill/>
          <a:ln w="9525">
            <a:noFill/>
            <a:miter lim="800000"/>
            <a:headEnd/>
            <a:tailEnd/>
          </a:ln>
        </p:spPr>
        <p:txBody>
          <a:bodyPr vert="horz" wrap="square" lIns="91987" tIns="45994" rIns="91987" bIns="45994"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63494" name="Rectangle 6"/>
          <p:cNvSpPr>
            <a:spLocks noGrp="1" noChangeArrowheads="1"/>
          </p:cNvSpPr>
          <p:nvPr>
            <p:ph type="ftr" sz="quarter" idx="4"/>
          </p:nvPr>
        </p:nvSpPr>
        <p:spPr bwMode="auto">
          <a:xfrm>
            <a:off x="0" y="9407525"/>
            <a:ext cx="2944813" cy="496888"/>
          </a:xfrm>
          <a:prstGeom prst="rect">
            <a:avLst/>
          </a:prstGeom>
          <a:noFill/>
          <a:ln w="9525">
            <a:noFill/>
            <a:miter lim="800000"/>
            <a:headEnd/>
            <a:tailEnd/>
          </a:ln>
        </p:spPr>
        <p:txBody>
          <a:bodyPr vert="horz" wrap="square" lIns="91987" tIns="45994" rIns="91987" bIns="45994" numCol="1" anchor="b" anchorCtr="0" compatLnSpc="1">
            <a:prstTxWarp prst="textNoShape">
              <a:avLst/>
            </a:prstTxWarp>
          </a:bodyPr>
          <a:lstStyle>
            <a:lvl1pPr defTabSz="920697" eaLnBrk="0" hangingPunct="0">
              <a:spcBef>
                <a:spcPct val="20000"/>
              </a:spcBef>
              <a:buFontTx/>
              <a:buChar char="•"/>
              <a:defRPr sz="1300">
                <a:latin typeface="Verdana" pitchFamily="34" charset="0"/>
              </a:defRPr>
            </a:lvl1pPr>
          </a:lstStyle>
          <a:p>
            <a:pPr>
              <a:defRPr/>
            </a:pPr>
            <a:endParaRPr lang="ru-RU"/>
          </a:p>
        </p:txBody>
      </p:sp>
      <p:sp>
        <p:nvSpPr>
          <p:cNvPr id="63495" name="Rectangle 7"/>
          <p:cNvSpPr>
            <a:spLocks noGrp="1" noChangeArrowheads="1"/>
          </p:cNvSpPr>
          <p:nvPr>
            <p:ph type="sldNum" sz="quarter" idx="5"/>
          </p:nvPr>
        </p:nvSpPr>
        <p:spPr bwMode="auto">
          <a:xfrm>
            <a:off x="3846513" y="9407525"/>
            <a:ext cx="2946400" cy="496888"/>
          </a:xfrm>
          <a:prstGeom prst="rect">
            <a:avLst/>
          </a:prstGeom>
          <a:noFill/>
          <a:ln w="9525">
            <a:noFill/>
            <a:miter lim="800000"/>
            <a:headEnd/>
            <a:tailEnd/>
          </a:ln>
        </p:spPr>
        <p:txBody>
          <a:bodyPr vert="horz" wrap="square" lIns="91987" tIns="45994" rIns="91987" bIns="45994" numCol="1" anchor="b" anchorCtr="0" compatLnSpc="1">
            <a:prstTxWarp prst="textNoShape">
              <a:avLst/>
            </a:prstTxWarp>
          </a:bodyPr>
          <a:lstStyle>
            <a:lvl1pPr algn="r" defTabSz="920697" eaLnBrk="0" hangingPunct="0">
              <a:spcBef>
                <a:spcPct val="20000"/>
              </a:spcBef>
              <a:buFontTx/>
              <a:buChar char="•"/>
              <a:defRPr sz="1300">
                <a:latin typeface="Verdana" pitchFamily="34" charset="0"/>
              </a:defRPr>
            </a:lvl1pPr>
          </a:lstStyle>
          <a:p>
            <a:pPr>
              <a:defRPr/>
            </a:pPr>
            <a:fld id="{61531B94-F1ED-4904-B85C-19CA78D6107C}" type="slidenum">
              <a:rPr lang="ru-RU"/>
              <a:pPr>
                <a:defRPr/>
              </a:pPr>
              <a:t>‹#›</a:t>
            </a:fld>
            <a:endParaRPr lang="ru-RU"/>
          </a:p>
        </p:txBody>
      </p:sp>
    </p:spTree>
    <p:extLst>
      <p:ext uri="{BB962C8B-B14F-4D97-AF65-F5344CB8AC3E}">
        <p14:creationId xmlns:p14="http://schemas.microsoft.com/office/powerpoint/2010/main" val="1275891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4</a:t>
            </a:fld>
            <a:endParaRPr lang="ru-RU"/>
          </a:p>
        </p:txBody>
      </p:sp>
    </p:spTree>
    <p:extLst>
      <p:ext uri="{BB962C8B-B14F-4D97-AF65-F5344CB8AC3E}">
        <p14:creationId xmlns:p14="http://schemas.microsoft.com/office/powerpoint/2010/main" val="2022045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32</a:t>
            </a:fld>
            <a:endParaRPr lang="ru-RU"/>
          </a:p>
        </p:txBody>
      </p:sp>
    </p:spTree>
    <p:extLst>
      <p:ext uri="{BB962C8B-B14F-4D97-AF65-F5344CB8AC3E}">
        <p14:creationId xmlns:p14="http://schemas.microsoft.com/office/powerpoint/2010/main" val="3980525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33</a:t>
            </a:fld>
            <a:endParaRPr lang="ru-RU"/>
          </a:p>
        </p:txBody>
      </p:sp>
    </p:spTree>
    <p:extLst>
      <p:ext uri="{BB962C8B-B14F-4D97-AF65-F5344CB8AC3E}">
        <p14:creationId xmlns:p14="http://schemas.microsoft.com/office/powerpoint/2010/main" val="1690640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7</a:t>
            </a:fld>
            <a:endParaRPr lang="ru-RU"/>
          </a:p>
        </p:txBody>
      </p:sp>
    </p:spTree>
    <p:extLst>
      <p:ext uri="{BB962C8B-B14F-4D97-AF65-F5344CB8AC3E}">
        <p14:creationId xmlns:p14="http://schemas.microsoft.com/office/powerpoint/2010/main" val="615144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i="0"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8</a:t>
            </a:fld>
            <a:endParaRPr lang="ru-RU"/>
          </a:p>
        </p:txBody>
      </p:sp>
    </p:spTree>
    <p:extLst>
      <p:ext uri="{BB962C8B-B14F-4D97-AF65-F5344CB8AC3E}">
        <p14:creationId xmlns:p14="http://schemas.microsoft.com/office/powerpoint/2010/main" val="2862892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18</a:t>
            </a:fld>
            <a:endParaRPr lang="ru-RU"/>
          </a:p>
        </p:txBody>
      </p:sp>
    </p:spTree>
    <p:extLst>
      <p:ext uri="{BB962C8B-B14F-4D97-AF65-F5344CB8AC3E}">
        <p14:creationId xmlns:p14="http://schemas.microsoft.com/office/powerpoint/2010/main" val="1087252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22</a:t>
            </a:fld>
            <a:endParaRPr lang="ru-RU"/>
          </a:p>
        </p:txBody>
      </p:sp>
    </p:spTree>
    <p:extLst>
      <p:ext uri="{BB962C8B-B14F-4D97-AF65-F5344CB8AC3E}">
        <p14:creationId xmlns:p14="http://schemas.microsoft.com/office/powerpoint/2010/main" val="4194095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23</a:t>
            </a:fld>
            <a:endParaRPr lang="ru-RU"/>
          </a:p>
        </p:txBody>
      </p:sp>
    </p:spTree>
    <p:extLst>
      <p:ext uri="{BB962C8B-B14F-4D97-AF65-F5344CB8AC3E}">
        <p14:creationId xmlns:p14="http://schemas.microsoft.com/office/powerpoint/2010/main" val="1032118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24</a:t>
            </a:fld>
            <a:endParaRPr lang="ru-RU"/>
          </a:p>
        </p:txBody>
      </p:sp>
    </p:spTree>
    <p:extLst>
      <p:ext uri="{BB962C8B-B14F-4D97-AF65-F5344CB8AC3E}">
        <p14:creationId xmlns:p14="http://schemas.microsoft.com/office/powerpoint/2010/main" val="1388616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28</a:t>
            </a:fld>
            <a:endParaRPr lang="ru-RU"/>
          </a:p>
        </p:txBody>
      </p:sp>
    </p:spTree>
    <p:extLst>
      <p:ext uri="{BB962C8B-B14F-4D97-AF65-F5344CB8AC3E}">
        <p14:creationId xmlns:p14="http://schemas.microsoft.com/office/powerpoint/2010/main" val="350752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61531B94-F1ED-4904-B85C-19CA78D6107C}" type="slidenum">
              <a:rPr lang="ru-RU" smtClean="0"/>
              <a:pPr>
                <a:defRPr/>
              </a:pPr>
              <a:t>31</a:t>
            </a:fld>
            <a:endParaRPr lang="ru-RU"/>
          </a:p>
        </p:txBody>
      </p:sp>
    </p:spTree>
    <p:extLst>
      <p:ext uri="{BB962C8B-B14F-4D97-AF65-F5344CB8AC3E}">
        <p14:creationId xmlns:p14="http://schemas.microsoft.com/office/powerpoint/2010/main" val="2943154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237288"/>
            <a:ext cx="9144000" cy="620712"/>
          </a:xfrm>
          <a:prstGeom prst="rect">
            <a:avLst/>
          </a:prstGeom>
          <a:solidFill>
            <a:schemeClr val="bg1">
              <a:lumMod val="75000"/>
            </a:schemeClr>
          </a:solidFill>
          <a:ln w="9525">
            <a:noFill/>
            <a:miter lim="800000"/>
            <a:headEnd/>
            <a:tailEnd/>
          </a:ln>
          <a:effectLst/>
        </p:spPr>
        <p:txBody>
          <a:bodyPr wrap="none" anchor="ctr"/>
          <a:lstStyle/>
          <a:p>
            <a:pPr algn="ctr">
              <a:spcBef>
                <a:spcPct val="20000"/>
              </a:spcBef>
              <a:defRPr/>
            </a:pPr>
            <a:endParaRPr lang="ru-RU">
              <a:solidFill>
                <a:srgbClr val="5F5F5F"/>
              </a:solidFill>
              <a:latin typeface="Verdana" pitchFamily="34" charset="0"/>
            </a:endParaRPr>
          </a:p>
          <a:p>
            <a:pPr algn="ctr">
              <a:spcBef>
                <a:spcPct val="20000"/>
              </a:spcBef>
              <a:defRPr/>
            </a:pPr>
            <a:endParaRPr lang="lv-LV">
              <a:solidFill>
                <a:srgbClr val="5F5F5F"/>
              </a:solidFill>
              <a:latin typeface="Verdana" pitchFamily="34" charset="0"/>
            </a:endParaRPr>
          </a:p>
        </p:txBody>
      </p:sp>
      <p:grpSp>
        <p:nvGrpSpPr>
          <p:cNvPr id="5" name="Group 7"/>
          <p:cNvGrpSpPr>
            <a:grpSpLocks/>
          </p:cNvGrpSpPr>
          <p:nvPr/>
        </p:nvGrpSpPr>
        <p:grpSpPr bwMode="auto">
          <a:xfrm>
            <a:off x="250825" y="0"/>
            <a:ext cx="8893175" cy="6858000"/>
            <a:chOff x="158" y="0"/>
            <a:chExt cx="5602" cy="4320"/>
          </a:xfrm>
        </p:grpSpPr>
        <p:sp>
          <p:nvSpPr>
            <p:cNvPr id="6" name="Line 8"/>
            <p:cNvSpPr>
              <a:spLocks noChangeShapeType="1"/>
            </p:cNvSpPr>
            <p:nvPr userDrawn="1"/>
          </p:nvSpPr>
          <p:spPr bwMode="auto">
            <a:xfrm>
              <a:off x="158" y="482"/>
              <a:ext cx="5602"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7" name="Line 9"/>
            <p:cNvSpPr>
              <a:spLocks noChangeShapeType="1"/>
            </p:cNvSpPr>
            <p:nvPr userDrawn="1"/>
          </p:nvSpPr>
          <p:spPr bwMode="auto">
            <a:xfrm>
              <a:off x="340" y="572"/>
              <a:ext cx="5420"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8" name="Line 10"/>
            <p:cNvSpPr>
              <a:spLocks noChangeShapeType="1"/>
            </p:cNvSpPr>
            <p:nvPr userDrawn="1"/>
          </p:nvSpPr>
          <p:spPr bwMode="auto">
            <a:xfrm>
              <a:off x="3878" y="663"/>
              <a:ext cx="1882"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9" name="Line 11"/>
            <p:cNvSpPr>
              <a:spLocks noChangeShapeType="1"/>
            </p:cNvSpPr>
            <p:nvPr userDrawn="1"/>
          </p:nvSpPr>
          <p:spPr bwMode="auto">
            <a:xfrm>
              <a:off x="5602" y="0"/>
              <a:ext cx="0" cy="432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0" name="Line 12"/>
            <p:cNvSpPr>
              <a:spLocks noChangeShapeType="1"/>
            </p:cNvSpPr>
            <p:nvPr userDrawn="1"/>
          </p:nvSpPr>
          <p:spPr bwMode="auto">
            <a:xfrm>
              <a:off x="5511" y="73"/>
              <a:ext cx="0" cy="4247"/>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1" name="Line 13"/>
            <p:cNvSpPr>
              <a:spLocks noChangeShapeType="1"/>
            </p:cNvSpPr>
            <p:nvPr userDrawn="1"/>
          </p:nvSpPr>
          <p:spPr bwMode="auto">
            <a:xfrm>
              <a:off x="5420" y="164"/>
              <a:ext cx="0" cy="4156"/>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2" name="Line 14"/>
            <p:cNvSpPr>
              <a:spLocks noChangeShapeType="1"/>
            </p:cNvSpPr>
            <p:nvPr userDrawn="1"/>
          </p:nvSpPr>
          <p:spPr bwMode="auto">
            <a:xfrm>
              <a:off x="5692" y="0"/>
              <a:ext cx="0" cy="432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3" name="Line 15"/>
            <p:cNvSpPr>
              <a:spLocks noChangeShapeType="1"/>
            </p:cNvSpPr>
            <p:nvPr userDrawn="1"/>
          </p:nvSpPr>
          <p:spPr bwMode="auto">
            <a:xfrm>
              <a:off x="4694" y="391"/>
              <a:ext cx="1066"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4" name="Line 16"/>
            <p:cNvSpPr>
              <a:spLocks noChangeShapeType="1"/>
            </p:cNvSpPr>
            <p:nvPr userDrawn="1"/>
          </p:nvSpPr>
          <p:spPr bwMode="auto">
            <a:xfrm>
              <a:off x="4967" y="300"/>
              <a:ext cx="793"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5" name="Rectangle 17"/>
            <p:cNvSpPr>
              <a:spLocks noChangeArrowheads="1"/>
            </p:cNvSpPr>
            <p:nvPr userDrawn="1"/>
          </p:nvSpPr>
          <p:spPr bwMode="auto">
            <a:xfrm>
              <a:off x="5602" y="300"/>
              <a:ext cx="90" cy="91"/>
            </a:xfrm>
            <a:prstGeom prst="rect">
              <a:avLst/>
            </a:prstGeom>
            <a:solidFill>
              <a:srgbClr val="FF9900"/>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16" name="Rectangle 18"/>
            <p:cNvSpPr>
              <a:spLocks noChangeArrowheads="1"/>
            </p:cNvSpPr>
            <p:nvPr userDrawn="1"/>
          </p:nvSpPr>
          <p:spPr bwMode="auto">
            <a:xfrm>
              <a:off x="5602" y="482"/>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17" name="Rectangle 19"/>
            <p:cNvSpPr>
              <a:spLocks noChangeArrowheads="1"/>
            </p:cNvSpPr>
            <p:nvPr userDrawn="1"/>
          </p:nvSpPr>
          <p:spPr bwMode="auto">
            <a:xfrm>
              <a:off x="5511" y="572"/>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18" name="Line 20"/>
            <p:cNvSpPr>
              <a:spLocks noChangeShapeType="1"/>
            </p:cNvSpPr>
            <p:nvPr userDrawn="1"/>
          </p:nvSpPr>
          <p:spPr bwMode="auto">
            <a:xfrm>
              <a:off x="4694" y="4201"/>
              <a:ext cx="1066"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9" name="Line 21"/>
            <p:cNvSpPr>
              <a:spLocks noChangeShapeType="1"/>
            </p:cNvSpPr>
            <p:nvPr userDrawn="1"/>
          </p:nvSpPr>
          <p:spPr bwMode="auto">
            <a:xfrm>
              <a:off x="4967" y="4110"/>
              <a:ext cx="793"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20" name="Rectangle 22"/>
            <p:cNvSpPr>
              <a:spLocks noChangeArrowheads="1"/>
            </p:cNvSpPr>
            <p:nvPr userDrawn="1"/>
          </p:nvSpPr>
          <p:spPr bwMode="auto">
            <a:xfrm>
              <a:off x="5602" y="4110"/>
              <a:ext cx="90" cy="91"/>
            </a:xfrm>
            <a:prstGeom prst="rect">
              <a:avLst/>
            </a:prstGeom>
            <a:solidFill>
              <a:srgbClr val="FF9900"/>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grpSp>
      <p:pic>
        <p:nvPicPr>
          <p:cNvPr id="21" name="Picture 23"/>
          <p:cNvPicPr>
            <a:picLocks noChangeAspect="1" noChangeArrowheads="1"/>
          </p:cNvPicPr>
          <p:nvPr userDrawn="1"/>
        </p:nvPicPr>
        <p:blipFill>
          <a:blip r:embed="rId2" cstate="print"/>
          <a:srcRect/>
          <a:stretch>
            <a:fillRect/>
          </a:stretch>
        </p:blipFill>
        <p:spPr bwMode="auto">
          <a:xfrm>
            <a:off x="228600" y="6353175"/>
            <a:ext cx="1885950" cy="342900"/>
          </a:xfrm>
          <a:prstGeom prst="rect">
            <a:avLst/>
          </a:prstGeom>
          <a:noFill/>
          <a:ln w="9525">
            <a:noFill/>
            <a:miter lim="800000"/>
            <a:headEnd/>
            <a:tailEnd/>
          </a:ln>
        </p:spPr>
      </p:pic>
      <p:sp>
        <p:nvSpPr>
          <p:cNvPr id="5123" name="Rectangle 3"/>
          <p:cNvSpPr>
            <a:spLocks noGrp="1" noChangeArrowheads="1"/>
          </p:cNvSpPr>
          <p:nvPr>
            <p:ph type="ctrTitle"/>
          </p:nvPr>
        </p:nvSpPr>
        <p:spPr>
          <a:xfrm>
            <a:off x="685800" y="2130425"/>
            <a:ext cx="7772400" cy="1470025"/>
          </a:xfrm>
        </p:spPr>
        <p:txBody>
          <a:bodyPr/>
          <a:lstStyle>
            <a:lvl1pPr>
              <a:defRPr i="0"/>
            </a:lvl1pPr>
          </a:lstStyle>
          <a:p>
            <a:r>
              <a:rPr lang="en-US" smtClean="0"/>
              <a:t>Click to edit Master title style</a:t>
            </a:r>
            <a:endParaRPr lang="lv-LV"/>
          </a:p>
        </p:txBody>
      </p:sp>
      <p:sp>
        <p:nvSpPr>
          <p:cNvPr id="5124" name="Rectangle 4"/>
          <p:cNvSpPr>
            <a:spLocks noGrp="1" noChangeArrowheads="1"/>
          </p:cNvSpPr>
          <p:nvPr>
            <p:ph type="subTitle" idx="1"/>
          </p:nvPr>
        </p:nvSpPr>
        <p:spPr>
          <a:xfrm>
            <a:off x="1371600" y="3886200"/>
            <a:ext cx="6400800" cy="1752600"/>
          </a:xfrm>
          <a:noFill/>
        </p:spPr>
        <p:txBody>
          <a:bodyPr/>
          <a:lstStyle>
            <a:lvl1pPr marL="0" indent="0" algn="ctr">
              <a:buFontTx/>
              <a:buNone/>
              <a:defRPr/>
            </a:lvl1pPr>
          </a:lstStyle>
          <a:p>
            <a:r>
              <a:rPr lang="en-US" smtClean="0"/>
              <a:t>Click to edit Master subtitle style</a:t>
            </a:r>
            <a:endParaRPr lang="lv-LV"/>
          </a:p>
        </p:txBody>
      </p:sp>
      <p:sp>
        <p:nvSpPr>
          <p:cNvPr id="22" name="Rectangle 5"/>
          <p:cNvSpPr>
            <a:spLocks noGrp="1" noChangeArrowheads="1"/>
          </p:cNvSpPr>
          <p:nvPr>
            <p:ph type="sldNum" sz="quarter" idx="10"/>
          </p:nvPr>
        </p:nvSpPr>
        <p:spPr/>
        <p:txBody>
          <a:bodyPr/>
          <a:lstStyle>
            <a:lvl1pPr>
              <a:defRPr/>
            </a:lvl1pPr>
          </a:lstStyle>
          <a:p>
            <a:pPr>
              <a:defRPr/>
            </a:pPr>
            <a:fld id="{7C031C34-63BA-4024-ADB6-412B0A91867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237288"/>
            <a:ext cx="9144000" cy="620712"/>
          </a:xfrm>
          <a:prstGeom prst="rect">
            <a:avLst/>
          </a:prstGeom>
          <a:solidFill>
            <a:schemeClr val="bg1">
              <a:lumMod val="75000"/>
            </a:schemeClr>
          </a:solidFill>
          <a:ln w="9525">
            <a:noFill/>
            <a:miter lim="800000"/>
            <a:headEnd/>
            <a:tailEnd/>
          </a:ln>
          <a:effectLst/>
        </p:spPr>
        <p:txBody>
          <a:bodyPr wrap="none" anchor="ctr"/>
          <a:lstStyle/>
          <a:p>
            <a:pPr algn="ctr">
              <a:spcBef>
                <a:spcPct val="20000"/>
              </a:spcBef>
              <a:defRPr/>
            </a:pPr>
            <a:r>
              <a:rPr lang="lv-LV" dirty="0">
                <a:solidFill>
                  <a:srgbClr val="5F5F5F"/>
                </a:solidFill>
              </a:rPr>
              <a:t>Sabiedriskās domas pētījums, </a:t>
            </a:r>
            <a:r>
              <a:rPr lang="lv-LV" dirty="0" smtClean="0">
                <a:solidFill>
                  <a:srgbClr val="5F5F5F"/>
                </a:solidFill>
              </a:rPr>
              <a:t>09-10/2016</a:t>
            </a:r>
            <a:endParaRPr lang="lv-LV" dirty="0">
              <a:solidFill>
                <a:srgbClr val="5F5F5F"/>
              </a:solidFill>
            </a:endParaRPr>
          </a:p>
        </p:txBody>
      </p:sp>
      <p:grpSp>
        <p:nvGrpSpPr>
          <p:cNvPr id="5" name="Group 7"/>
          <p:cNvGrpSpPr>
            <a:grpSpLocks/>
          </p:cNvGrpSpPr>
          <p:nvPr/>
        </p:nvGrpSpPr>
        <p:grpSpPr bwMode="auto">
          <a:xfrm>
            <a:off x="250825" y="0"/>
            <a:ext cx="8893175" cy="6858000"/>
            <a:chOff x="158" y="0"/>
            <a:chExt cx="5602" cy="4320"/>
          </a:xfrm>
        </p:grpSpPr>
        <p:sp>
          <p:nvSpPr>
            <p:cNvPr id="6" name="Line 8"/>
            <p:cNvSpPr>
              <a:spLocks noChangeShapeType="1"/>
            </p:cNvSpPr>
            <p:nvPr userDrawn="1"/>
          </p:nvSpPr>
          <p:spPr bwMode="auto">
            <a:xfrm>
              <a:off x="158" y="482"/>
              <a:ext cx="5602"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7" name="Line 9"/>
            <p:cNvSpPr>
              <a:spLocks noChangeShapeType="1"/>
            </p:cNvSpPr>
            <p:nvPr userDrawn="1"/>
          </p:nvSpPr>
          <p:spPr bwMode="auto">
            <a:xfrm>
              <a:off x="340" y="572"/>
              <a:ext cx="5420"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8" name="Line 10"/>
            <p:cNvSpPr>
              <a:spLocks noChangeShapeType="1"/>
            </p:cNvSpPr>
            <p:nvPr userDrawn="1"/>
          </p:nvSpPr>
          <p:spPr bwMode="auto">
            <a:xfrm>
              <a:off x="3878" y="663"/>
              <a:ext cx="1882"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9" name="Line 11"/>
            <p:cNvSpPr>
              <a:spLocks noChangeShapeType="1"/>
            </p:cNvSpPr>
            <p:nvPr userDrawn="1"/>
          </p:nvSpPr>
          <p:spPr bwMode="auto">
            <a:xfrm>
              <a:off x="5602" y="0"/>
              <a:ext cx="0" cy="432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0" name="Line 12"/>
            <p:cNvSpPr>
              <a:spLocks noChangeShapeType="1"/>
            </p:cNvSpPr>
            <p:nvPr userDrawn="1"/>
          </p:nvSpPr>
          <p:spPr bwMode="auto">
            <a:xfrm>
              <a:off x="5511" y="73"/>
              <a:ext cx="0" cy="4247"/>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1" name="Line 13"/>
            <p:cNvSpPr>
              <a:spLocks noChangeShapeType="1"/>
            </p:cNvSpPr>
            <p:nvPr userDrawn="1"/>
          </p:nvSpPr>
          <p:spPr bwMode="auto">
            <a:xfrm>
              <a:off x="5420" y="164"/>
              <a:ext cx="0" cy="4156"/>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2" name="Line 14"/>
            <p:cNvSpPr>
              <a:spLocks noChangeShapeType="1"/>
            </p:cNvSpPr>
            <p:nvPr userDrawn="1"/>
          </p:nvSpPr>
          <p:spPr bwMode="auto">
            <a:xfrm>
              <a:off x="5692" y="0"/>
              <a:ext cx="0" cy="432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3" name="Line 15"/>
            <p:cNvSpPr>
              <a:spLocks noChangeShapeType="1"/>
            </p:cNvSpPr>
            <p:nvPr userDrawn="1"/>
          </p:nvSpPr>
          <p:spPr bwMode="auto">
            <a:xfrm>
              <a:off x="4694" y="391"/>
              <a:ext cx="1066"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4" name="Line 16"/>
            <p:cNvSpPr>
              <a:spLocks noChangeShapeType="1"/>
            </p:cNvSpPr>
            <p:nvPr userDrawn="1"/>
          </p:nvSpPr>
          <p:spPr bwMode="auto">
            <a:xfrm>
              <a:off x="4967" y="300"/>
              <a:ext cx="793"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5" name="Rectangle 17"/>
            <p:cNvSpPr>
              <a:spLocks noChangeArrowheads="1"/>
            </p:cNvSpPr>
            <p:nvPr userDrawn="1"/>
          </p:nvSpPr>
          <p:spPr bwMode="auto">
            <a:xfrm>
              <a:off x="5602" y="300"/>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16" name="Rectangle 18"/>
            <p:cNvSpPr>
              <a:spLocks noChangeArrowheads="1"/>
            </p:cNvSpPr>
            <p:nvPr userDrawn="1"/>
          </p:nvSpPr>
          <p:spPr bwMode="auto">
            <a:xfrm>
              <a:off x="5602" y="482"/>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17" name="Rectangle 19"/>
            <p:cNvSpPr>
              <a:spLocks noChangeArrowheads="1"/>
            </p:cNvSpPr>
            <p:nvPr userDrawn="1"/>
          </p:nvSpPr>
          <p:spPr bwMode="auto">
            <a:xfrm>
              <a:off x="5511" y="572"/>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18" name="Line 20"/>
            <p:cNvSpPr>
              <a:spLocks noChangeShapeType="1"/>
            </p:cNvSpPr>
            <p:nvPr userDrawn="1"/>
          </p:nvSpPr>
          <p:spPr bwMode="auto">
            <a:xfrm>
              <a:off x="4694" y="4201"/>
              <a:ext cx="1066"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19" name="Line 21"/>
            <p:cNvSpPr>
              <a:spLocks noChangeShapeType="1"/>
            </p:cNvSpPr>
            <p:nvPr userDrawn="1"/>
          </p:nvSpPr>
          <p:spPr bwMode="auto">
            <a:xfrm>
              <a:off x="4967" y="4110"/>
              <a:ext cx="793"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20" name="Rectangle 22"/>
            <p:cNvSpPr>
              <a:spLocks noChangeArrowheads="1"/>
            </p:cNvSpPr>
            <p:nvPr userDrawn="1"/>
          </p:nvSpPr>
          <p:spPr bwMode="auto">
            <a:xfrm>
              <a:off x="5602" y="4110"/>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grpSp>
      <p:pic>
        <p:nvPicPr>
          <p:cNvPr id="21" name="Picture 23"/>
          <p:cNvPicPr>
            <a:picLocks noChangeAspect="1" noChangeArrowheads="1"/>
          </p:cNvPicPr>
          <p:nvPr userDrawn="1"/>
        </p:nvPicPr>
        <p:blipFill>
          <a:blip r:embed="rId2" cstate="print"/>
          <a:srcRect/>
          <a:stretch>
            <a:fillRect/>
          </a:stretch>
        </p:blipFill>
        <p:spPr bwMode="auto">
          <a:xfrm>
            <a:off x="228600" y="6353175"/>
            <a:ext cx="1885950" cy="342900"/>
          </a:xfrm>
          <a:prstGeom prst="rect">
            <a:avLst/>
          </a:prstGeom>
          <a:noFill/>
          <a:ln w="9525">
            <a:noFill/>
            <a:miter lim="800000"/>
            <a:headEnd/>
            <a:tailEnd/>
          </a:ln>
        </p:spPr>
      </p:pic>
      <p:sp>
        <p:nvSpPr>
          <p:cNvPr id="2" name="Title 1"/>
          <p:cNvSpPr>
            <a:spLocks noGrp="1"/>
          </p:cNvSpPr>
          <p:nvPr>
            <p:ph type="title"/>
          </p:nvPr>
        </p:nvSpPr>
        <p:spPr>
          <a:xfrm>
            <a:off x="250825" y="115888"/>
            <a:ext cx="7107257" cy="587375"/>
          </a:xfrm>
        </p:spPr>
        <p:txBody>
          <a:bodyPr/>
          <a:lstStyle>
            <a:lvl1pPr algn="l">
              <a:defRPr sz="2800" i="0"/>
            </a:lvl1pPr>
          </a:lstStyle>
          <a:p>
            <a:r>
              <a:rPr lang="en-US" dirty="0" smtClean="0"/>
              <a:t>Click to edit Master title style</a:t>
            </a:r>
            <a:endParaRPr lang="lv-LV" dirty="0"/>
          </a:p>
        </p:txBody>
      </p:sp>
      <p:sp>
        <p:nvSpPr>
          <p:cNvPr id="3" name="Content Placeholder 2"/>
          <p:cNvSpPr>
            <a:spLocks noGrp="1"/>
          </p:cNvSpPr>
          <p:nvPr>
            <p:ph idx="1"/>
          </p:nvPr>
        </p:nvSpPr>
        <p:spPr>
          <a:xfrm>
            <a:off x="1979613" y="1052513"/>
            <a:ext cx="6553200" cy="5043487"/>
          </a:xfrm>
          <a:noFill/>
        </p:spPr>
        <p:txBody>
          <a:bodyPr/>
          <a:lstStyle>
            <a:lvl1pPr>
              <a:buClr>
                <a:schemeClr val="bg1">
                  <a:lumMod val="50000"/>
                </a:schemeClr>
              </a:buClr>
              <a:buFont typeface="Wingdings" pitchFamily="2" charset="2"/>
              <a:buChar char="§"/>
              <a:defRPr sz="1600"/>
            </a:lvl1pPr>
            <a:lvl2pPr>
              <a:buFont typeface="Courier New" pitchFamily="49" charset="0"/>
              <a:buChar char="o"/>
              <a:defRPr sz="1400"/>
            </a:lvl2pPr>
            <a:lvl3pPr>
              <a:buFont typeface="Courier New" pitchFamily="49" charset="0"/>
              <a:buChar char="o"/>
              <a:defRPr sz="12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22" name="Rectangle 5"/>
          <p:cNvSpPr>
            <a:spLocks noGrp="1" noChangeArrowheads="1"/>
          </p:cNvSpPr>
          <p:nvPr>
            <p:ph type="sldNum" sz="quarter" idx="10"/>
          </p:nvPr>
        </p:nvSpPr>
        <p:spPr/>
        <p:txBody>
          <a:bodyPr/>
          <a:lstStyle>
            <a:lvl1pPr>
              <a:defRPr/>
            </a:lvl1pPr>
          </a:lstStyle>
          <a:p>
            <a:pPr>
              <a:defRPr/>
            </a:pPr>
            <a:fld id="{B71C65A1-7330-4F8F-AC1D-4ABC3BFE3C6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Rectangle 5"/>
          <p:cNvSpPr>
            <a:spLocks noGrp="1" noChangeArrowheads="1"/>
          </p:cNvSpPr>
          <p:nvPr>
            <p:ph type="sldNum" sz="quarter" idx="10"/>
          </p:nvPr>
        </p:nvSpPr>
        <p:spPr>
          <a:ln/>
        </p:spPr>
        <p:txBody>
          <a:bodyPr/>
          <a:lstStyle>
            <a:lvl1pPr>
              <a:defRPr/>
            </a:lvl1pPr>
          </a:lstStyle>
          <a:p>
            <a:pPr>
              <a:defRPr/>
            </a:pPr>
            <a:fld id="{8B0E1E4A-CC0B-408C-A794-11E2B1CC639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6237288"/>
            <a:ext cx="9144000" cy="620712"/>
          </a:xfrm>
          <a:prstGeom prst="rect">
            <a:avLst/>
          </a:prstGeom>
          <a:solidFill>
            <a:schemeClr val="bg1">
              <a:lumMod val="75000"/>
            </a:schemeClr>
          </a:solidFill>
          <a:ln w="9525">
            <a:noFill/>
            <a:miter lim="800000"/>
            <a:headEnd/>
            <a:tailEnd/>
          </a:ln>
          <a:effectLst/>
        </p:spPr>
        <p:txBody>
          <a:bodyPr wrap="none" anchor="ctr"/>
          <a:lstStyle/>
          <a:p>
            <a:pPr algn="ctr">
              <a:spcBef>
                <a:spcPct val="20000"/>
              </a:spcBef>
              <a:defRPr/>
            </a:pPr>
            <a:endParaRPr lang="ru-RU">
              <a:solidFill>
                <a:srgbClr val="5F5F5F"/>
              </a:solidFill>
              <a:latin typeface="Verdana" pitchFamily="34" charset="0"/>
            </a:endParaRPr>
          </a:p>
        </p:txBody>
      </p:sp>
      <p:sp>
        <p:nvSpPr>
          <p:cNvPr id="4099" name="Rectangle 3"/>
          <p:cNvSpPr>
            <a:spLocks noGrp="1" noChangeArrowheads="1"/>
          </p:cNvSpPr>
          <p:nvPr>
            <p:ph type="title"/>
          </p:nvPr>
        </p:nvSpPr>
        <p:spPr bwMode="auto">
          <a:xfrm>
            <a:off x="250825" y="115888"/>
            <a:ext cx="8642350" cy="587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lv-LV" smtClean="0"/>
              <a:t>Virsraksts</a:t>
            </a:r>
            <a:endParaRPr lang="ru-RU" smtClean="0"/>
          </a:p>
        </p:txBody>
      </p:sp>
      <p:sp>
        <p:nvSpPr>
          <p:cNvPr id="1028" name="Rectangle 4"/>
          <p:cNvSpPr>
            <a:spLocks noGrp="1" noChangeArrowheads="1"/>
          </p:cNvSpPr>
          <p:nvPr>
            <p:ph type="body" idx="1"/>
          </p:nvPr>
        </p:nvSpPr>
        <p:spPr bwMode="auto">
          <a:xfrm>
            <a:off x="250825" y="1052513"/>
            <a:ext cx="8281988" cy="50434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v-LV" smtClean="0"/>
              <a:t>Teksta piemērs</a:t>
            </a:r>
            <a:endParaRPr lang="ru-RU" smtClean="0"/>
          </a:p>
          <a:p>
            <a:pPr lvl="1"/>
            <a:r>
              <a:rPr lang="lv-LV" smtClean="0"/>
              <a:t>Otrā līmeņa teksts</a:t>
            </a:r>
            <a:endParaRPr lang="ru-RU" smtClean="0"/>
          </a:p>
          <a:p>
            <a:pPr lvl="2"/>
            <a:r>
              <a:rPr lang="lv-LV" smtClean="0"/>
              <a:t>Trešā līmeņa teksts</a:t>
            </a:r>
            <a:endParaRPr lang="ru-RU" smtClean="0"/>
          </a:p>
          <a:p>
            <a:pPr lvl="3"/>
            <a:r>
              <a:rPr lang="lv-LV" smtClean="0"/>
              <a:t>Ceturtā līmeņa teksts</a:t>
            </a:r>
            <a:endParaRPr lang="ru-RU" smtClean="0"/>
          </a:p>
          <a:p>
            <a:pPr lvl="4"/>
            <a:r>
              <a:rPr lang="lv-LV" smtClean="0"/>
              <a:t>Piektais līmenis</a:t>
            </a:r>
            <a:endParaRPr lang="ru-RU" smtClean="0"/>
          </a:p>
        </p:txBody>
      </p:sp>
      <p:sp>
        <p:nvSpPr>
          <p:cNvPr id="4101" name="Rectangle 5"/>
          <p:cNvSpPr>
            <a:spLocks noGrp="1" noChangeArrowheads="1"/>
          </p:cNvSpPr>
          <p:nvPr>
            <p:ph type="sldNum" sz="quarter" idx="4"/>
          </p:nvPr>
        </p:nvSpPr>
        <p:spPr bwMode="auto">
          <a:xfrm>
            <a:off x="6732588" y="6308725"/>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5F5F5F"/>
                </a:solidFill>
                <a:latin typeface="Verdana" pitchFamily="34" charset="0"/>
              </a:defRPr>
            </a:lvl1pPr>
          </a:lstStyle>
          <a:p>
            <a:pPr>
              <a:defRPr/>
            </a:pPr>
            <a:fld id="{FAEF43C1-157B-4846-A7A1-9A57ADC85AB1}" type="slidenum">
              <a:rPr lang="ru-RU"/>
              <a:pPr>
                <a:defRPr/>
              </a:pPr>
              <a:t>‹#›</a:t>
            </a:fld>
            <a:endParaRPr lang="ru-RU"/>
          </a:p>
        </p:txBody>
      </p:sp>
      <p:grpSp>
        <p:nvGrpSpPr>
          <p:cNvPr id="1030" name="Group 7"/>
          <p:cNvGrpSpPr>
            <a:grpSpLocks/>
          </p:cNvGrpSpPr>
          <p:nvPr/>
        </p:nvGrpSpPr>
        <p:grpSpPr bwMode="auto">
          <a:xfrm>
            <a:off x="250825" y="0"/>
            <a:ext cx="8893175" cy="6858000"/>
            <a:chOff x="158" y="0"/>
            <a:chExt cx="5602" cy="4320"/>
          </a:xfrm>
        </p:grpSpPr>
        <p:sp>
          <p:nvSpPr>
            <p:cNvPr id="4104" name="Line 8"/>
            <p:cNvSpPr>
              <a:spLocks noChangeShapeType="1"/>
            </p:cNvSpPr>
            <p:nvPr userDrawn="1"/>
          </p:nvSpPr>
          <p:spPr bwMode="auto">
            <a:xfrm>
              <a:off x="158" y="482"/>
              <a:ext cx="5602"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05" name="Line 9"/>
            <p:cNvSpPr>
              <a:spLocks noChangeShapeType="1"/>
            </p:cNvSpPr>
            <p:nvPr userDrawn="1"/>
          </p:nvSpPr>
          <p:spPr bwMode="auto">
            <a:xfrm>
              <a:off x="340" y="572"/>
              <a:ext cx="5420"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06" name="Line 10"/>
            <p:cNvSpPr>
              <a:spLocks noChangeShapeType="1"/>
            </p:cNvSpPr>
            <p:nvPr userDrawn="1"/>
          </p:nvSpPr>
          <p:spPr bwMode="auto">
            <a:xfrm>
              <a:off x="3878" y="663"/>
              <a:ext cx="1882"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07" name="Line 11"/>
            <p:cNvSpPr>
              <a:spLocks noChangeShapeType="1"/>
            </p:cNvSpPr>
            <p:nvPr userDrawn="1"/>
          </p:nvSpPr>
          <p:spPr bwMode="auto">
            <a:xfrm>
              <a:off x="5602" y="0"/>
              <a:ext cx="0" cy="432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08" name="Line 12"/>
            <p:cNvSpPr>
              <a:spLocks noChangeShapeType="1"/>
            </p:cNvSpPr>
            <p:nvPr userDrawn="1"/>
          </p:nvSpPr>
          <p:spPr bwMode="auto">
            <a:xfrm>
              <a:off x="5511" y="73"/>
              <a:ext cx="0" cy="4247"/>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09" name="Line 13"/>
            <p:cNvSpPr>
              <a:spLocks noChangeShapeType="1"/>
            </p:cNvSpPr>
            <p:nvPr userDrawn="1"/>
          </p:nvSpPr>
          <p:spPr bwMode="auto">
            <a:xfrm>
              <a:off x="5420" y="164"/>
              <a:ext cx="0" cy="4156"/>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10" name="Line 14"/>
            <p:cNvSpPr>
              <a:spLocks noChangeShapeType="1"/>
            </p:cNvSpPr>
            <p:nvPr userDrawn="1"/>
          </p:nvSpPr>
          <p:spPr bwMode="auto">
            <a:xfrm>
              <a:off x="5692" y="0"/>
              <a:ext cx="0" cy="432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11" name="Line 15"/>
            <p:cNvSpPr>
              <a:spLocks noChangeShapeType="1"/>
            </p:cNvSpPr>
            <p:nvPr userDrawn="1"/>
          </p:nvSpPr>
          <p:spPr bwMode="auto">
            <a:xfrm>
              <a:off x="4694" y="391"/>
              <a:ext cx="1066"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12" name="Line 16"/>
            <p:cNvSpPr>
              <a:spLocks noChangeShapeType="1"/>
            </p:cNvSpPr>
            <p:nvPr userDrawn="1"/>
          </p:nvSpPr>
          <p:spPr bwMode="auto">
            <a:xfrm>
              <a:off x="4967" y="300"/>
              <a:ext cx="793"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13" name="Rectangle 17"/>
            <p:cNvSpPr>
              <a:spLocks noChangeArrowheads="1"/>
            </p:cNvSpPr>
            <p:nvPr userDrawn="1"/>
          </p:nvSpPr>
          <p:spPr bwMode="auto">
            <a:xfrm>
              <a:off x="5602" y="300"/>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4114" name="Rectangle 18"/>
            <p:cNvSpPr>
              <a:spLocks noChangeArrowheads="1"/>
            </p:cNvSpPr>
            <p:nvPr userDrawn="1"/>
          </p:nvSpPr>
          <p:spPr bwMode="auto">
            <a:xfrm>
              <a:off x="5602" y="482"/>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4115" name="Rectangle 19"/>
            <p:cNvSpPr>
              <a:spLocks noChangeArrowheads="1"/>
            </p:cNvSpPr>
            <p:nvPr userDrawn="1"/>
          </p:nvSpPr>
          <p:spPr bwMode="auto">
            <a:xfrm>
              <a:off x="5511" y="572"/>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sp>
          <p:nvSpPr>
            <p:cNvPr id="4116" name="Line 20"/>
            <p:cNvSpPr>
              <a:spLocks noChangeShapeType="1"/>
            </p:cNvSpPr>
            <p:nvPr userDrawn="1"/>
          </p:nvSpPr>
          <p:spPr bwMode="auto">
            <a:xfrm>
              <a:off x="4694" y="4201"/>
              <a:ext cx="1066"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17" name="Line 21"/>
            <p:cNvSpPr>
              <a:spLocks noChangeShapeType="1"/>
            </p:cNvSpPr>
            <p:nvPr userDrawn="1"/>
          </p:nvSpPr>
          <p:spPr bwMode="auto">
            <a:xfrm>
              <a:off x="4967" y="4110"/>
              <a:ext cx="793" cy="0"/>
            </a:xfrm>
            <a:prstGeom prst="line">
              <a:avLst/>
            </a:prstGeom>
            <a:noFill/>
            <a:ln w="9525">
              <a:solidFill>
                <a:schemeClr val="folHlink"/>
              </a:solidFill>
              <a:round/>
              <a:headEnd/>
              <a:tailEnd/>
            </a:ln>
            <a:effectLst/>
          </p:spPr>
          <p:txBody>
            <a:bodyPr/>
            <a:lstStyle/>
            <a:p>
              <a:pPr>
                <a:spcBef>
                  <a:spcPct val="20000"/>
                </a:spcBef>
                <a:buFontTx/>
                <a:buChar char="•"/>
                <a:defRPr/>
              </a:pPr>
              <a:endParaRPr lang="lv-LV" sz="1800">
                <a:latin typeface="Verdana" pitchFamily="34" charset="0"/>
              </a:endParaRPr>
            </a:p>
          </p:txBody>
        </p:sp>
        <p:sp>
          <p:nvSpPr>
            <p:cNvPr id="4118" name="Rectangle 22"/>
            <p:cNvSpPr>
              <a:spLocks noChangeArrowheads="1"/>
            </p:cNvSpPr>
            <p:nvPr userDrawn="1"/>
          </p:nvSpPr>
          <p:spPr bwMode="auto">
            <a:xfrm>
              <a:off x="5602" y="4110"/>
              <a:ext cx="90" cy="91"/>
            </a:xfrm>
            <a:prstGeom prst="rect">
              <a:avLst/>
            </a:prstGeom>
            <a:solidFill>
              <a:schemeClr val="folHlink"/>
            </a:solidFill>
            <a:ln w="9525">
              <a:noFill/>
              <a:miter lim="800000"/>
              <a:headEnd/>
              <a:tailEnd/>
            </a:ln>
            <a:effectLst/>
          </p:spPr>
          <p:txBody>
            <a:bodyPr wrap="none" anchor="ctr"/>
            <a:lstStyle/>
            <a:p>
              <a:pPr>
                <a:spcBef>
                  <a:spcPct val="20000"/>
                </a:spcBef>
                <a:buFontTx/>
                <a:buChar char="•"/>
                <a:defRPr/>
              </a:pPr>
              <a:endParaRPr lang="lv-LV" sz="1800">
                <a:latin typeface="Verdana" pitchFamily="34" charset="0"/>
              </a:endParaRPr>
            </a:p>
          </p:txBody>
        </p:sp>
      </p:grpSp>
      <p:pic>
        <p:nvPicPr>
          <p:cNvPr id="1031" name="Picture 23"/>
          <p:cNvPicPr>
            <a:picLocks noChangeAspect="1" noChangeArrowheads="1"/>
          </p:cNvPicPr>
          <p:nvPr userDrawn="1"/>
        </p:nvPicPr>
        <p:blipFill>
          <a:blip r:embed="rId5" cstate="print"/>
          <a:srcRect/>
          <a:stretch>
            <a:fillRect/>
          </a:stretch>
        </p:blipFill>
        <p:spPr bwMode="auto">
          <a:xfrm>
            <a:off x="228600" y="6353175"/>
            <a:ext cx="1885950" cy="342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2"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FF99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b="1">
          <a:solidFill>
            <a:srgbClr val="FF9900"/>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b="1">
          <a:solidFill>
            <a:srgbClr val="FF9900"/>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b="1">
          <a:solidFill>
            <a:srgbClr val="FF9900"/>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b="1">
          <a:solidFill>
            <a:srgbClr val="FF9900"/>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600" b="1" i="1">
          <a:solidFill>
            <a:srgbClr val="FF9900"/>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600" b="1" i="1">
          <a:solidFill>
            <a:srgbClr val="FF9900"/>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600" b="1" i="1">
          <a:solidFill>
            <a:srgbClr val="FF9900"/>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600" b="1" i="1">
          <a:solidFill>
            <a:srgbClr val="FF9900"/>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2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7.emf"/></Relationships>
</file>

<file path=ppt/slides/_rels/slide32.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371600" y="2306638"/>
            <a:ext cx="6400800" cy="1470025"/>
          </a:xfrm>
        </p:spPr>
        <p:txBody>
          <a:bodyPr/>
          <a:lstStyle/>
          <a:p>
            <a:pPr>
              <a:defRPr/>
            </a:pPr>
            <a:r>
              <a:rPr lang="lv-LV" dirty="0" smtClean="0"/>
              <a:t>Sabiedriskās domas pētījums </a:t>
            </a:r>
            <a:br>
              <a:rPr lang="lv-LV" dirty="0" smtClean="0"/>
            </a:br>
            <a:r>
              <a:rPr lang="lv-LV" dirty="0" smtClean="0"/>
              <a:t>“Par konkurences politikas un tās īstenošanas jautājumiem”</a:t>
            </a:r>
            <a:r>
              <a:rPr lang="lv-LV" dirty="0" smtClean="0">
                <a:effectLst/>
              </a:rPr>
              <a:t> </a:t>
            </a:r>
            <a:endParaRPr lang="en-GB" dirty="0" smtClean="0">
              <a:effectLst/>
            </a:endParaRPr>
          </a:p>
        </p:txBody>
      </p:sp>
      <p:sp>
        <p:nvSpPr>
          <p:cNvPr id="7170" name="Subtitle 5"/>
          <p:cNvSpPr>
            <a:spLocks noGrp="1"/>
          </p:cNvSpPr>
          <p:nvPr>
            <p:ph type="subTitle" idx="1"/>
          </p:nvPr>
        </p:nvSpPr>
        <p:spPr>
          <a:xfrm>
            <a:off x="1371600" y="3435350"/>
            <a:ext cx="6400800" cy="2762250"/>
          </a:xfrm>
        </p:spPr>
        <p:txBody>
          <a:bodyPr/>
          <a:lstStyle/>
          <a:p>
            <a:pPr>
              <a:lnSpc>
                <a:spcPct val="90000"/>
              </a:lnSpc>
            </a:pPr>
            <a:endParaRPr lang="lv-LV" sz="1600" dirty="0" smtClean="0">
              <a:latin typeface="Arial" charset="0"/>
            </a:endParaRPr>
          </a:p>
          <a:p>
            <a:pPr>
              <a:lnSpc>
                <a:spcPct val="90000"/>
              </a:lnSpc>
            </a:pPr>
            <a:endParaRPr lang="lv-LV" sz="1600" dirty="0" smtClean="0">
              <a:latin typeface="Arial" charset="0"/>
            </a:endParaRPr>
          </a:p>
          <a:p>
            <a:pPr>
              <a:lnSpc>
                <a:spcPct val="90000"/>
              </a:lnSpc>
            </a:pPr>
            <a:endParaRPr lang="lv-LV" sz="1600" dirty="0" smtClean="0">
              <a:latin typeface="Arial" charset="0"/>
            </a:endParaRPr>
          </a:p>
          <a:p>
            <a:pPr>
              <a:lnSpc>
                <a:spcPct val="90000"/>
              </a:lnSpc>
            </a:pPr>
            <a:r>
              <a:rPr lang="lv-LV" sz="1600" dirty="0" smtClean="0">
                <a:latin typeface="Arial" charset="0"/>
              </a:rPr>
              <a:t>Pētījuma rezultātu prezentācija</a:t>
            </a:r>
          </a:p>
          <a:p>
            <a:pPr>
              <a:lnSpc>
                <a:spcPct val="90000"/>
              </a:lnSpc>
              <a:spcBef>
                <a:spcPct val="50000"/>
              </a:spcBef>
            </a:pPr>
            <a:endParaRPr lang="lv-LV" sz="1600" dirty="0" smtClean="0">
              <a:latin typeface="Arial" charset="0"/>
            </a:endParaRPr>
          </a:p>
        </p:txBody>
      </p:sp>
      <p:sp>
        <p:nvSpPr>
          <p:cNvPr id="4" name="Slide Number Placeholder 3"/>
          <p:cNvSpPr>
            <a:spLocks noGrp="1"/>
          </p:cNvSpPr>
          <p:nvPr>
            <p:ph type="sldNum" sz="quarter" idx="10"/>
          </p:nvPr>
        </p:nvSpPr>
        <p:spPr/>
        <p:txBody>
          <a:bodyPr/>
          <a:lstStyle/>
          <a:p>
            <a:pPr>
              <a:defRPr/>
            </a:pPr>
            <a:fld id="{60B12BCD-6A17-43A5-9E3A-30F96E779E2B}" type="slidenum">
              <a:rPr lang="ru-RU">
                <a:solidFill>
                  <a:schemeClr val="bg1">
                    <a:lumMod val="50000"/>
                  </a:schemeClr>
                </a:solidFill>
                <a:latin typeface="Arial" charset="0"/>
              </a:rPr>
              <a:pPr>
                <a:defRPr/>
              </a:pPr>
              <a:t>1</a:t>
            </a:fld>
            <a:endParaRPr lang="ru-RU">
              <a:solidFill>
                <a:schemeClr val="bg1">
                  <a:lumMod val="50000"/>
                </a:schemeClr>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8"/>
          <p:cNvSpPr txBox="1">
            <a:spLocks noChangeArrowheads="1"/>
          </p:cNvSpPr>
          <p:nvPr/>
        </p:nvSpPr>
        <p:spPr bwMode="auto">
          <a:xfrm>
            <a:off x="250825" y="950814"/>
            <a:ext cx="2441575" cy="561692"/>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Kā Jūs vērtējat sadarbību ar Konkurences padomi? </a:t>
            </a:r>
            <a:endParaRPr lang="lv-LV" i="1" dirty="0"/>
          </a:p>
          <a:p>
            <a:pPr>
              <a:spcBef>
                <a:spcPct val="5000"/>
              </a:spcBef>
            </a:pPr>
            <a:r>
              <a:rPr lang="en-US" i="1" dirty="0" smtClean="0"/>
              <a:t>%</a:t>
            </a:r>
            <a:endParaRPr lang="lv-LV" i="1" dirty="0"/>
          </a:p>
        </p:txBody>
      </p:sp>
      <p:sp>
        <p:nvSpPr>
          <p:cNvPr id="1843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468B86D-47EA-45CE-8E21-6EED62DCD5BC}" type="slidenum">
              <a:rPr lang="ru-RU">
                <a:solidFill>
                  <a:srgbClr val="7F7F7F"/>
                </a:solidFill>
                <a:latin typeface="Verdana" pitchFamily="34" charset="0"/>
              </a:rPr>
              <a:pPr algn="r"/>
              <a:t>10</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Sadarbība </a:t>
            </a:r>
            <a:r>
              <a:rPr lang="lv-LV" sz="2400" b="1" dirty="0">
                <a:solidFill>
                  <a:srgbClr val="FF9900"/>
                </a:solidFill>
                <a:effectLst>
                  <a:outerShdw blurRad="38100" dist="38100" dir="2700000" algn="tl">
                    <a:srgbClr val="C0C0C0"/>
                  </a:outerShdw>
                </a:effectLst>
              </a:rPr>
              <a:t>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juridiskie biroji</a:t>
            </a:r>
            <a:endParaRPr lang="en-GB" sz="2000" b="1" dirty="0">
              <a:solidFill>
                <a:srgbClr val="FF9900"/>
              </a:solidFill>
              <a:effectLst>
                <a:outerShdw blurRad="38100" dist="38100" dir="2700000" algn="tl">
                  <a:srgbClr val="C0C0C0"/>
                </a:outerShdw>
              </a:effectLst>
            </a:endParaRPr>
          </a:p>
        </p:txBody>
      </p:sp>
      <p:pic>
        <p:nvPicPr>
          <p:cNvPr id="3" name="Picture 2"/>
          <p:cNvPicPr>
            <a:picLocks noChangeAspect="1" noChangeArrowheads="1"/>
          </p:cNvPicPr>
          <p:nvPr/>
        </p:nvPicPr>
        <p:blipFill>
          <a:blip r:embed="rId2" cstate="print"/>
          <a:srcRect/>
          <a:stretch>
            <a:fillRect/>
          </a:stretch>
        </p:blipFill>
        <p:spPr bwMode="auto">
          <a:xfrm>
            <a:off x="877886" y="1266125"/>
            <a:ext cx="7629525" cy="4105275"/>
          </a:xfrm>
          <a:prstGeom prst="rect">
            <a:avLst/>
          </a:prstGeom>
          <a:noFill/>
          <a:ln w="9525">
            <a:noFill/>
            <a:miter lim="800000"/>
            <a:headEnd/>
            <a:tailEnd/>
          </a:ln>
          <a:effectLst/>
        </p:spPr>
      </p:pic>
      <p:sp>
        <p:nvSpPr>
          <p:cNvPr id="18438" name="Rectangle 7"/>
          <p:cNvSpPr>
            <a:spLocks noChangeArrowheads="1"/>
          </p:cNvSpPr>
          <p:nvPr/>
        </p:nvSpPr>
        <p:spPr bwMode="auto">
          <a:xfrm>
            <a:off x="877886" y="1493109"/>
            <a:ext cx="7629525" cy="1687312"/>
          </a:xfrm>
          <a:prstGeom prst="rect">
            <a:avLst/>
          </a:prstGeom>
          <a:noFill/>
          <a:ln w="15875" algn="ctr">
            <a:solidFill>
              <a:schemeClr val="accent2">
                <a:lumMod val="75000"/>
              </a:schemeClr>
            </a:solidFill>
            <a:round/>
            <a:headEnd/>
            <a:tailEnd/>
          </a:ln>
        </p:spPr>
        <p:txBody>
          <a:bodyPr/>
          <a:lstStyle/>
          <a:p>
            <a:pPr>
              <a:spcBef>
                <a:spcPct val="20000"/>
              </a:spcBef>
              <a:buFontTx/>
              <a:buChar char="•"/>
            </a:pPr>
            <a:endParaRPr lang="lv-LV" sz="1800" dirty="0">
              <a:latin typeface="Verdana" pitchFamily="34" charset="0"/>
            </a:endParaRPr>
          </a:p>
        </p:txBody>
      </p:sp>
      <p:sp>
        <p:nvSpPr>
          <p:cNvPr id="9" name="TextBox 7"/>
          <p:cNvSpPr txBox="1">
            <a:spLocks noChangeArrowheads="1"/>
          </p:cNvSpPr>
          <p:nvPr/>
        </p:nvSpPr>
        <p:spPr bwMode="auto">
          <a:xfrm>
            <a:off x="19720" y="5149359"/>
            <a:ext cx="6551901" cy="1066959"/>
          </a:xfrm>
          <a:prstGeom prst="rect">
            <a:avLst/>
          </a:prstGeom>
          <a:solidFill>
            <a:schemeClr val="bg1"/>
          </a:solidFill>
          <a:ln w="9525">
            <a:noFill/>
            <a:miter lim="800000"/>
            <a:headEnd/>
            <a:tailEnd/>
          </a:ln>
        </p:spPr>
        <p:txBody>
          <a:bodyPr wrap="square">
            <a:spAutoFit/>
          </a:bodyPr>
          <a:lstStyle/>
          <a:p>
            <a:pPr>
              <a:spcBef>
                <a:spcPts val="200"/>
              </a:spcBef>
            </a:pPr>
            <a:r>
              <a:rPr lang="lv-LV" b="1" i="1" dirty="0"/>
              <a:t>* </a:t>
            </a:r>
            <a:r>
              <a:rPr lang="lv-LV" b="1" i="1" dirty="0" smtClean="0"/>
              <a:t>Ieteikumi: </a:t>
            </a:r>
            <a:endParaRPr lang="lv-LV" b="1" i="1" dirty="0"/>
          </a:p>
          <a:p>
            <a:pPr>
              <a:spcBef>
                <a:spcPts val="200"/>
              </a:spcBef>
              <a:buFont typeface="Wingdings" pitchFamily="2" charset="2"/>
              <a:buChar char="ü"/>
            </a:pPr>
            <a:r>
              <a:rPr lang="lv-LV" i="1" dirty="0"/>
              <a:t>Noteikt personīgu materiālo atbildību katrai amatpersonai, kas piedalās lietu izskatīšanā un lēmumu pieņemšanā. Lai gadījumos, kad Konkurences padomes lēmumu vēlāk tiesā tiek atcelti, no šīm amatpersonām būtu iespēja piedzīt visus izdevumus un zaudējumus, kas radās sakarā ar nepamatotiem lēmumiem.</a:t>
            </a:r>
          </a:p>
          <a:p>
            <a:pPr>
              <a:spcBef>
                <a:spcPts val="200"/>
              </a:spcBef>
              <a:buFont typeface="Wingdings" pitchFamily="2" charset="2"/>
              <a:buChar char="ü"/>
            </a:pPr>
            <a:r>
              <a:rPr lang="lv-LV" i="1" dirty="0"/>
              <a:t>Jāstrādā pie profesionalitātes un zināšanu palielināšanas. Diemžēl nav noslēpjams, ka darbinieki vairumā gadījumu neseko nedz aktuālajai ES judikatūrai, ne EK praksei</a:t>
            </a:r>
            <a:r>
              <a:rPr lang="en-US" i="1" dirty="0" smtClean="0"/>
              <a:t>.</a:t>
            </a:r>
            <a:endParaRPr lang="lv-LV" i="1" dirty="0" smtClean="0"/>
          </a:p>
        </p:txBody>
      </p:sp>
    </p:spTree>
    <p:extLst>
      <p:ext uri="{BB962C8B-B14F-4D97-AF65-F5344CB8AC3E}">
        <p14:creationId xmlns:p14="http://schemas.microsoft.com/office/powerpoint/2010/main" val="1374130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468B86D-47EA-45CE-8E21-6EED62DCD5BC}" type="slidenum">
              <a:rPr lang="ru-RU">
                <a:solidFill>
                  <a:srgbClr val="7F7F7F"/>
                </a:solidFill>
                <a:latin typeface="Verdana" pitchFamily="34" charset="0"/>
              </a:rPr>
              <a:pPr algn="r"/>
              <a:t>11</a:t>
            </a:fld>
            <a:endParaRPr lang="ru-RU">
              <a:solidFill>
                <a:srgbClr val="7F7F7F"/>
              </a:solidFill>
              <a:latin typeface="Verdana" pitchFamily="34" charset="0"/>
            </a:endParaRPr>
          </a:p>
        </p:txBody>
      </p:sp>
      <p:sp>
        <p:nvSpPr>
          <p:cNvPr id="18434" name="Text Box 8"/>
          <p:cNvSpPr txBox="1">
            <a:spLocks noChangeArrowheads="1"/>
          </p:cNvSpPr>
          <p:nvPr/>
        </p:nvSpPr>
        <p:spPr bwMode="auto">
          <a:xfrm>
            <a:off x="250825" y="1187450"/>
            <a:ext cx="2441575" cy="877163"/>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Kā Jūs vērtējat sadarbību ar Konkurences padomi? </a:t>
            </a:r>
            <a:endParaRPr lang="lv-LV" i="1" dirty="0"/>
          </a:p>
          <a:p>
            <a:pPr>
              <a:spcBef>
                <a:spcPct val="5000"/>
              </a:spcBef>
            </a:pPr>
            <a:r>
              <a:rPr lang="lv-LV" i="1" dirty="0"/>
              <a:t>%</a:t>
            </a:r>
            <a:r>
              <a:rPr lang="en-US" i="1" dirty="0"/>
              <a:t>; </a:t>
            </a:r>
            <a:r>
              <a:rPr lang="lv-LV" i="1" dirty="0"/>
              <a:t>VID </a:t>
            </a:r>
          </a:p>
          <a:p>
            <a:pPr>
              <a:spcBef>
                <a:spcPct val="5000"/>
              </a:spcBef>
            </a:pPr>
            <a:r>
              <a:rPr lang="lv-LV" i="1" dirty="0"/>
              <a:t>(vidējais no 1 “pilnībā </a:t>
            </a:r>
            <a:r>
              <a:rPr lang="lv-LV" i="1" dirty="0" smtClean="0"/>
              <a:t>piekrītu</a:t>
            </a:r>
            <a:r>
              <a:rPr lang="lv-LV" i="1" dirty="0"/>
              <a:t>”  līdz 4 “pilnībā </a:t>
            </a:r>
            <a:r>
              <a:rPr lang="lv-LV" i="1" dirty="0" smtClean="0"/>
              <a:t>nepiekrītu</a:t>
            </a:r>
            <a:r>
              <a:rPr lang="lv-LV" i="1" dirty="0"/>
              <a:t>” )</a:t>
            </a: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Sadarbība </a:t>
            </a:r>
            <a:r>
              <a:rPr lang="lv-LV" sz="2400" b="1" dirty="0">
                <a:solidFill>
                  <a:srgbClr val="FF9900"/>
                </a:solidFill>
                <a:effectLst>
                  <a:outerShdw blurRad="38100" dist="38100" dir="2700000" algn="tl">
                    <a:srgbClr val="C0C0C0"/>
                  </a:outerShdw>
                </a:effectLst>
              </a:rPr>
              <a:t>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pašvaldības</a:t>
            </a:r>
            <a:endParaRPr lang="en-GB" sz="2000" b="1" dirty="0">
              <a:solidFill>
                <a:srgbClr val="FF9900"/>
              </a:solidFill>
              <a:effectLst>
                <a:outerShdw blurRad="38100" dist="38100" dir="2700000" algn="tl">
                  <a:srgbClr val="C0C0C0"/>
                </a:outerShdw>
              </a:effectLst>
            </a:endParaRPr>
          </a:p>
        </p:txBody>
      </p:sp>
      <p:pic>
        <p:nvPicPr>
          <p:cNvPr id="4098" name="Picture 2"/>
          <p:cNvPicPr>
            <a:picLocks noChangeAspect="1" noChangeArrowheads="1"/>
          </p:cNvPicPr>
          <p:nvPr/>
        </p:nvPicPr>
        <p:blipFill>
          <a:blip r:embed="rId2" cstate="print"/>
          <a:srcRect/>
          <a:stretch>
            <a:fillRect/>
          </a:stretch>
        </p:blipFill>
        <p:spPr bwMode="auto">
          <a:xfrm>
            <a:off x="2257391" y="1187450"/>
            <a:ext cx="6181725" cy="4581525"/>
          </a:xfrm>
          <a:prstGeom prst="rect">
            <a:avLst/>
          </a:prstGeom>
          <a:noFill/>
          <a:ln w="9525">
            <a:noFill/>
            <a:miter lim="800000"/>
            <a:headEnd/>
            <a:tailEnd/>
          </a:ln>
          <a:effectLst/>
        </p:spPr>
      </p:pic>
      <p:sp>
        <p:nvSpPr>
          <p:cNvPr id="18438" name="Rectangle 7"/>
          <p:cNvSpPr>
            <a:spLocks noChangeArrowheads="1"/>
          </p:cNvSpPr>
          <p:nvPr/>
        </p:nvSpPr>
        <p:spPr bwMode="auto">
          <a:xfrm>
            <a:off x="2692400" y="1187450"/>
            <a:ext cx="5746716" cy="2246414"/>
          </a:xfrm>
          <a:prstGeom prst="rect">
            <a:avLst/>
          </a:prstGeom>
          <a:noFill/>
          <a:ln w="15875" algn="ctr">
            <a:solidFill>
              <a:srgbClr val="0070C0"/>
            </a:solidFill>
            <a:round/>
            <a:headEnd/>
            <a:tailEnd/>
          </a:ln>
        </p:spPr>
        <p:txBody>
          <a:bodyPr/>
          <a:lstStyle/>
          <a:p>
            <a:pPr>
              <a:spcBef>
                <a:spcPct val="20000"/>
              </a:spcBef>
              <a:buFontTx/>
              <a:buChar char="•"/>
            </a:pPr>
            <a:endParaRPr lang="lv-LV" sz="1800">
              <a:latin typeface="Verdana" pitchFamily="34" charset="0"/>
            </a:endParaRPr>
          </a:p>
        </p:txBody>
      </p:sp>
    </p:spTree>
    <p:extLst>
      <p:ext uri="{BB962C8B-B14F-4D97-AF65-F5344CB8AC3E}">
        <p14:creationId xmlns:p14="http://schemas.microsoft.com/office/powerpoint/2010/main" val="1088170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D294F73E-C22E-4BDF-B7C7-D881C163EE60}" type="slidenum">
              <a:rPr lang="ru-RU">
                <a:solidFill>
                  <a:srgbClr val="7F7F7F"/>
                </a:solidFill>
                <a:latin typeface="Verdana" pitchFamily="34" charset="0"/>
              </a:rPr>
              <a:pPr algn="r"/>
              <a:t>12</a:t>
            </a:fld>
            <a:endParaRPr lang="ru-RU">
              <a:solidFill>
                <a:srgbClr val="7F7F7F"/>
              </a:solidFill>
              <a:latin typeface="Verdana" pitchFamily="34" charset="0"/>
            </a:endParaRPr>
          </a:p>
        </p:txBody>
      </p:sp>
      <p:sp>
        <p:nvSpPr>
          <p:cNvPr id="5" name="Title 4"/>
          <p:cNvSpPr>
            <a:spLocks/>
          </p:cNvSpPr>
          <p:nvPr/>
        </p:nvSpPr>
        <p:spPr bwMode="auto">
          <a:xfrm>
            <a:off x="685800" y="2490788"/>
            <a:ext cx="7772400" cy="1470025"/>
          </a:xfrm>
          <a:prstGeom prst="rect">
            <a:avLst/>
          </a:prstGeom>
          <a:noFill/>
          <a:ln w="9525">
            <a:noFill/>
            <a:miter lim="800000"/>
            <a:headEnd/>
            <a:tailEnd/>
          </a:ln>
        </p:spPr>
        <p:txBody>
          <a:bodyPr anchor="ctr"/>
          <a:lstStyle/>
          <a:p>
            <a:pPr algn="ctr" eaLnBrk="0" hangingPunct="0">
              <a:defRPr/>
            </a:pPr>
            <a:r>
              <a:rPr lang="lv-LV" sz="2800" b="1" dirty="0" smtClean="0">
                <a:solidFill>
                  <a:srgbClr val="FF9900"/>
                </a:solidFill>
                <a:effectLst>
                  <a:outerShdw blurRad="38100" dist="38100" dir="2700000" algn="tl">
                    <a:srgbClr val="C0C0C0"/>
                  </a:outerShdw>
                </a:effectLst>
              </a:rPr>
              <a:t>Konkurences padomes lēmumu vērtējums</a:t>
            </a:r>
            <a:endParaRPr lang="en-GB" sz="2800" b="1" dirty="0">
              <a:solidFill>
                <a:srgbClr val="FF9900"/>
              </a:solidFill>
              <a:effectLst>
                <a:outerShdw blurRad="38100" dist="38100" dir="2700000" algn="tl">
                  <a:srgbClr val="C0C0C0"/>
                </a:outerShdw>
              </a:effectLst>
            </a:endParaRPr>
          </a:p>
        </p:txBody>
      </p:sp>
    </p:spTree>
    <p:extLst>
      <p:ext uri="{BB962C8B-B14F-4D97-AF65-F5344CB8AC3E}">
        <p14:creationId xmlns:p14="http://schemas.microsoft.com/office/powerpoint/2010/main" val="1501709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90E910B-61A0-47A6-9E4C-63E4732A1BD7}" type="slidenum">
              <a:rPr lang="ru-RU">
                <a:solidFill>
                  <a:srgbClr val="7F7F7F"/>
                </a:solidFill>
                <a:latin typeface="Verdana" pitchFamily="34" charset="0"/>
              </a:rPr>
              <a:pPr algn="r"/>
              <a:t>13</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Konkurences padomes </a:t>
            </a:r>
            <a:r>
              <a:rPr lang="lv-LV" sz="2400" b="1" dirty="0" smtClean="0">
                <a:solidFill>
                  <a:srgbClr val="FF9900"/>
                </a:solidFill>
                <a:effectLst>
                  <a:outerShdw blurRad="38100" dist="38100" dir="2700000" algn="tl">
                    <a:srgbClr val="C0C0C0"/>
                  </a:outerShdw>
                </a:effectLst>
              </a:rPr>
              <a:t>lēmumu ietekme uz tirgu: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25603" name="Text Box 8"/>
          <p:cNvSpPr txBox="1">
            <a:spLocks noChangeArrowheads="1"/>
          </p:cNvSpPr>
          <p:nvPr/>
        </p:nvSpPr>
        <p:spPr bwMode="auto">
          <a:xfrm>
            <a:off x="250825" y="1319213"/>
            <a:ext cx="4321175" cy="557212"/>
          </a:xfrm>
          <a:prstGeom prst="rect">
            <a:avLst/>
          </a:prstGeom>
          <a:noFill/>
          <a:ln w="9525">
            <a:noFill/>
            <a:miter lim="800000"/>
            <a:headEnd/>
            <a:tailEnd/>
          </a:ln>
        </p:spPr>
        <p:txBody>
          <a:bodyPr>
            <a:spAutoFit/>
          </a:bodyPr>
          <a:lstStyle/>
          <a:p>
            <a:pPr>
              <a:spcBef>
                <a:spcPct val="5000"/>
              </a:spcBef>
            </a:pPr>
            <a:r>
              <a:rPr lang="lv-LV" i="1"/>
              <a:t>Jautājums: Kā, Jūsuprāt, Konkurences padomes pieņemtie lēmumi ietekmē tirgu? </a:t>
            </a:r>
          </a:p>
          <a:p>
            <a:pPr>
              <a:spcBef>
                <a:spcPct val="5000"/>
              </a:spcBef>
            </a:pPr>
            <a:r>
              <a:rPr lang="lv-LV" i="1"/>
              <a:t>%</a:t>
            </a:r>
          </a:p>
        </p:txBody>
      </p:sp>
      <p:sp>
        <p:nvSpPr>
          <p:cNvPr id="25604"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a:t>Konkurences padomes lēmumu ietekme</a:t>
            </a:r>
          </a:p>
        </p:txBody>
      </p:sp>
      <p:pic>
        <p:nvPicPr>
          <p:cNvPr id="1026" name="Picture 2"/>
          <p:cNvPicPr>
            <a:picLocks noChangeAspect="1" noChangeArrowheads="1"/>
          </p:cNvPicPr>
          <p:nvPr/>
        </p:nvPicPr>
        <p:blipFill>
          <a:blip r:embed="rId2" cstate="print"/>
          <a:srcRect/>
          <a:stretch>
            <a:fillRect/>
          </a:stretch>
        </p:blipFill>
        <p:spPr bwMode="auto">
          <a:xfrm>
            <a:off x="4722813" y="1200960"/>
            <a:ext cx="4019550" cy="3619500"/>
          </a:xfrm>
          <a:prstGeom prst="rect">
            <a:avLst/>
          </a:prstGeom>
          <a:noFill/>
          <a:ln w="9525">
            <a:noFill/>
            <a:miter lim="800000"/>
            <a:headEnd/>
            <a:tailEnd/>
          </a:ln>
          <a:effectLst/>
        </p:spPr>
      </p:pic>
      <p:pic>
        <p:nvPicPr>
          <p:cNvPr id="3" name="Picture 2"/>
          <p:cNvPicPr>
            <a:picLocks noChangeAspect="1" noChangeArrowheads="1"/>
          </p:cNvPicPr>
          <p:nvPr/>
        </p:nvPicPr>
        <p:blipFill>
          <a:blip r:embed="rId3" cstate="print"/>
          <a:srcRect/>
          <a:stretch>
            <a:fillRect/>
          </a:stretch>
        </p:blipFill>
        <p:spPr bwMode="auto">
          <a:xfrm>
            <a:off x="0" y="1616075"/>
            <a:ext cx="5343525" cy="4381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90E910B-61A0-47A6-9E4C-63E4732A1BD7}" type="slidenum">
              <a:rPr lang="ru-RU">
                <a:solidFill>
                  <a:srgbClr val="7F7F7F"/>
                </a:solidFill>
                <a:latin typeface="Verdana" pitchFamily="34" charset="0"/>
              </a:rPr>
              <a:pPr algn="r"/>
              <a:t>14</a:t>
            </a:fld>
            <a:endParaRPr lang="ru-RU">
              <a:solidFill>
                <a:srgbClr val="7F7F7F"/>
              </a:solidFill>
              <a:latin typeface="Verdana" pitchFamily="34" charset="0"/>
            </a:endParaRPr>
          </a:p>
        </p:txBody>
      </p:sp>
      <p:sp>
        <p:nvSpPr>
          <p:cNvPr id="2" name="Title 1"/>
          <p:cNvSpPr>
            <a:spLocks/>
          </p:cNvSpPr>
          <p:nvPr/>
        </p:nvSpPr>
        <p:spPr bwMode="auto">
          <a:xfrm>
            <a:off x="250825" y="30163"/>
            <a:ext cx="8386763"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Konkurences padomes </a:t>
            </a:r>
            <a:r>
              <a:rPr lang="lv-LV" sz="2400" b="1" dirty="0" smtClean="0">
                <a:solidFill>
                  <a:srgbClr val="FF9900"/>
                </a:solidFill>
                <a:effectLst>
                  <a:outerShdw blurRad="38100" dist="38100" dir="2700000" algn="tl">
                    <a:srgbClr val="C0C0C0"/>
                  </a:outerShdw>
                </a:effectLst>
              </a:rPr>
              <a:t>lēmumu ietekme uz tirgu: </a:t>
            </a:r>
            <a:r>
              <a:rPr lang="lv-LV" sz="2000" b="1" dirty="0" smtClean="0">
                <a:solidFill>
                  <a:srgbClr val="FF9900"/>
                </a:solidFill>
                <a:effectLst>
                  <a:outerShdw blurRad="38100" dist="38100" dir="2700000" algn="tl">
                    <a:srgbClr val="C0C0C0"/>
                  </a:outerShdw>
                </a:effectLst>
              </a:rPr>
              <a:t>asociācijas un pašvaldības</a:t>
            </a:r>
            <a:endParaRPr lang="en-GB" sz="2000" b="1" dirty="0">
              <a:solidFill>
                <a:srgbClr val="FF9900"/>
              </a:solidFill>
              <a:effectLst>
                <a:outerShdw blurRad="38100" dist="38100" dir="2700000" algn="tl">
                  <a:srgbClr val="C0C0C0"/>
                </a:outerShdw>
              </a:effectLst>
            </a:endParaRPr>
          </a:p>
        </p:txBody>
      </p:sp>
      <p:sp>
        <p:nvSpPr>
          <p:cNvPr id="25603" name="Text Box 8"/>
          <p:cNvSpPr txBox="1">
            <a:spLocks noChangeArrowheads="1"/>
          </p:cNvSpPr>
          <p:nvPr/>
        </p:nvSpPr>
        <p:spPr bwMode="auto">
          <a:xfrm>
            <a:off x="250825" y="1319213"/>
            <a:ext cx="4321175" cy="561692"/>
          </a:xfrm>
          <a:prstGeom prst="rect">
            <a:avLst/>
          </a:prstGeom>
          <a:noFill/>
          <a:ln w="9525">
            <a:noFill/>
            <a:miter lim="800000"/>
            <a:headEnd/>
            <a:tailEnd/>
          </a:ln>
        </p:spPr>
        <p:txBody>
          <a:bodyPr>
            <a:spAutoFit/>
          </a:bodyPr>
          <a:lstStyle/>
          <a:p>
            <a:pPr>
              <a:spcBef>
                <a:spcPct val="5000"/>
              </a:spcBef>
            </a:pPr>
            <a:r>
              <a:rPr lang="lv-LV" i="1" dirty="0"/>
              <a:t>Jautājums: Kā, Jūsuprāt, Konkurences padomes pieņemtie lēmumi ietekmē tirgu? </a:t>
            </a:r>
          </a:p>
          <a:p>
            <a:pPr>
              <a:spcBef>
                <a:spcPct val="5000"/>
              </a:spcBef>
            </a:pPr>
            <a:r>
              <a:rPr lang="en-US" i="1" dirty="0" smtClean="0"/>
              <a:t>%</a:t>
            </a:r>
            <a:endParaRPr lang="lv-LV" i="1" dirty="0"/>
          </a:p>
        </p:txBody>
      </p:sp>
      <p:sp>
        <p:nvSpPr>
          <p:cNvPr id="25604"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smtClean="0"/>
              <a:t>Nozaru asociācijas</a:t>
            </a:r>
            <a:endParaRPr lang="lv-LV" sz="1400" dirty="0"/>
          </a:p>
        </p:txBody>
      </p:sp>
      <p:pic>
        <p:nvPicPr>
          <p:cNvPr id="7171" name="Picture 3"/>
          <p:cNvPicPr>
            <a:picLocks noChangeAspect="1" noChangeArrowheads="1"/>
          </p:cNvPicPr>
          <p:nvPr/>
        </p:nvPicPr>
        <p:blipFill>
          <a:blip r:embed="rId2" cstate="print"/>
          <a:srcRect/>
          <a:stretch>
            <a:fillRect/>
          </a:stretch>
        </p:blipFill>
        <p:spPr bwMode="auto">
          <a:xfrm>
            <a:off x="250825" y="1926398"/>
            <a:ext cx="4276725" cy="3552825"/>
          </a:xfrm>
          <a:prstGeom prst="rect">
            <a:avLst/>
          </a:prstGeom>
          <a:noFill/>
          <a:ln w="9525">
            <a:noFill/>
            <a:miter lim="800000"/>
            <a:headEnd/>
            <a:tailEnd/>
          </a:ln>
          <a:effectLst/>
        </p:spPr>
      </p:pic>
      <p:pic>
        <p:nvPicPr>
          <p:cNvPr id="8" name="Picture 2"/>
          <p:cNvPicPr>
            <a:picLocks noChangeAspect="1" noChangeArrowheads="1"/>
          </p:cNvPicPr>
          <p:nvPr/>
        </p:nvPicPr>
        <p:blipFill>
          <a:blip r:embed="rId3" cstate="print"/>
          <a:srcRect/>
          <a:stretch>
            <a:fillRect/>
          </a:stretch>
        </p:blipFill>
        <p:spPr bwMode="auto">
          <a:xfrm>
            <a:off x="4527549" y="1765893"/>
            <a:ext cx="3887369" cy="3500474"/>
          </a:xfrm>
          <a:prstGeom prst="rect">
            <a:avLst/>
          </a:prstGeom>
          <a:noFill/>
          <a:ln w="9525">
            <a:noFill/>
            <a:miter lim="800000"/>
            <a:headEnd/>
            <a:tailEnd/>
          </a:ln>
          <a:effectLst/>
        </p:spPr>
      </p:pic>
      <p:sp>
        <p:nvSpPr>
          <p:cNvPr id="10" name="Text Box 9"/>
          <p:cNvSpPr txBox="1">
            <a:spLocks noChangeArrowheads="1"/>
          </p:cNvSpPr>
          <p:nvPr/>
        </p:nvSpPr>
        <p:spPr bwMode="auto">
          <a:xfrm>
            <a:off x="5044273" y="1463972"/>
            <a:ext cx="3370645" cy="304800"/>
          </a:xfrm>
          <a:prstGeom prst="rect">
            <a:avLst/>
          </a:prstGeom>
          <a:noFill/>
          <a:ln w="9525">
            <a:noFill/>
            <a:miter lim="800000"/>
            <a:headEnd/>
            <a:tailEnd/>
          </a:ln>
        </p:spPr>
        <p:txBody>
          <a:bodyPr wrap="square">
            <a:spAutoFit/>
          </a:bodyPr>
          <a:lstStyle/>
          <a:p>
            <a:pPr algn="r">
              <a:spcBef>
                <a:spcPct val="50000"/>
              </a:spcBef>
            </a:pPr>
            <a:r>
              <a:rPr lang="lv-LV" sz="1400" dirty="0" smtClean="0"/>
              <a:t>Pašvaldības</a:t>
            </a:r>
            <a:endParaRPr lang="lv-LV" sz="1400" dirty="0"/>
          </a:p>
        </p:txBody>
      </p:sp>
    </p:spTree>
    <p:extLst>
      <p:ext uri="{BB962C8B-B14F-4D97-AF65-F5344CB8AC3E}">
        <p14:creationId xmlns:p14="http://schemas.microsoft.com/office/powerpoint/2010/main" val="2307157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1F1C261E-B3E0-473D-A952-847210ACB659}" type="slidenum">
              <a:rPr lang="ru-RU">
                <a:solidFill>
                  <a:srgbClr val="7F7F7F"/>
                </a:solidFill>
                <a:latin typeface="Verdana" pitchFamily="34" charset="0"/>
              </a:rPr>
              <a:pPr algn="r"/>
              <a:t>15</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Darbību </a:t>
            </a:r>
            <a:r>
              <a:rPr lang="lv-LV" sz="2400" b="1" dirty="0" smtClean="0">
                <a:solidFill>
                  <a:srgbClr val="FF9900"/>
                </a:solidFill>
                <a:effectLst>
                  <a:outerShdw blurRad="38100" dist="38100" dir="2700000" algn="tl">
                    <a:srgbClr val="C0C0C0"/>
                  </a:outerShdw>
                </a:effectLst>
              </a:rPr>
              <a:t>efektivitāte: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33795" name="Text Box 8"/>
          <p:cNvSpPr txBox="1">
            <a:spLocks noChangeArrowheads="1"/>
          </p:cNvSpPr>
          <p:nvPr/>
        </p:nvSpPr>
        <p:spPr bwMode="auto">
          <a:xfrm>
            <a:off x="250825" y="1319214"/>
            <a:ext cx="8386763" cy="569387"/>
          </a:xfrm>
          <a:prstGeom prst="rect">
            <a:avLst/>
          </a:prstGeom>
          <a:noFill/>
          <a:ln w="9525">
            <a:noFill/>
            <a:miter lim="800000"/>
            <a:headEnd/>
            <a:tailEnd/>
          </a:ln>
        </p:spPr>
        <p:txBody>
          <a:bodyPr wrap="square">
            <a:spAutoFit/>
          </a:bodyPr>
          <a:lstStyle/>
          <a:p>
            <a:pPr>
              <a:spcBef>
                <a:spcPct val="5000"/>
              </a:spcBef>
            </a:pPr>
            <a:r>
              <a:rPr lang="lv-LV" i="1" dirty="0"/>
              <a:t>Jautājums: Kāda veida Konkurences padomes darbībām, Jūsuprāt, ir efektīvākā ietekme konkurences situācijas uzlabošanai tirgos? </a:t>
            </a:r>
          </a:p>
          <a:p>
            <a:pPr>
              <a:spcBef>
                <a:spcPct val="5000"/>
              </a:spcBef>
            </a:pPr>
            <a:r>
              <a:rPr lang="lv-LV" i="1" dirty="0"/>
              <a:t>Lūdzu, sarindojiet darbības prioritārā secībā skalā no 1 līdz </a:t>
            </a:r>
            <a:r>
              <a:rPr lang="en-US" i="1" dirty="0" smtClean="0"/>
              <a:t>6</a:t>
            </a:r>
            <a:r>
              <a:rPr lang="lv-LV" i="1" dirty="0" smtClean="0"/>
              <a:t>.</a:t>
            </a:r>
            <a:endParaRPr lang="lv-LV" i="1" dirty="0"/>
          </a:p>
          <a:p>
            <a:pPr>
              <a:spcBef>
                <a:spcPct val="5000"/>
              </a:spcBef>
            </a:pPr>
            <a:r>
              <a:rPr lang="lv-LV" i="1" dirty="0"/>
              <a:t>%</a:t>
            </a:r>
            <a:r>
              <a:rPr lang="en-US" i="1" dirty="0"/>
              <a:t>; </a:t>
            </a:r>
            <a:r>
              <a:rPr lang="lv-LV" i="1" dirty="0"/>
              <a:t>VID  </a:t>
            </a:r>
            <a:r>
              <a:rPr lang="lv-LV" i="1" dirty="0" smtClean="0"/>
              <a:t>(</a:t>
            </a:r>
            <a:r>
              <a:rPr lang="lv-LV" i="1" dirty="0"/>
              <a:t>vidējais no 1 “visrezultatīvākā” ; </a:t>
            </a:r>
            <a:r>
              <a:rPr lang="en-US" i="1" dirty="0" smtClean="0"/>
              <a:t>6</a:t>
            </a:r>
            <a:r>
              <a:rPr lang="lv-LV" i="1" dirty="0" smtClean="0"/>
              <a:t> </a:t>
            </a:r>
            <a:r>
              <a:rPr lang="lv-LV" i="1" dirty="0"/>
              <a:t>“visnerezultatīvākā” )</a:t>
            </a:r>
          </a:p>
        </p:txBody>
      </p:sp>
      <p:sp>
        <p:nvSpPr>
          <p:cNvPr id="33796" name="Text Box 9"/>
          <p:cNvSpPr txBox="1">
            <a:spLocks noChangeArrowheads="1"/>
          </p:cNvSpPr>
          <p:nvPr/>
        </p:nvSpPr>
        <p:spPr bwMode="auto">
          <a:xfrm>
            <a:off x="250825" y="1014413"/>
            <a:ext cx="5513388" cy="304800"/>
          </a:xfrm>
          <a:prstGeom prst="rect">
            <a:avLst/>
          </a:prstGeom>
          <a:noFill/>
          <a:ln w="9525">
            <a:noFill/>
            <a:miter lim="800000"/>
            <a:headEnd/>
            <a:tailEnd/>
          </a:ln>
        </p:spPr>
        <p:txBody>
          <a:bodyPr>
            <a:spAutoFit/>
          </a:bodyPr>
          <a:lstStyle/>
          <a:p>
            <a:pPr>
              <a:spcBef>
                <a:spcPct val="50000"/>
              </a:spcBef>
            </a:pPr>
            <a:r>
              <a:rPr lang="lv-LV" sz="1400"/>
              <a:t>Darbību efektivitātes novērtējums </a:t>
            </a:r>
          </a:p>
        </p:txBody>
      </p:sp>
      <p:pic>
        <p:nvPicPr>
          <p:cNvPr id="8196" name="Picture 4"/>
          <p:cNvPicPr>
            <a:picLocks noChangeAspect="1" noChangeArrowheads="1"/>
          </p:cNvPicPr>
          <p:nvPr/>
        </p:nvPicPr>
        <p:blipFill>
          <a:blip r:embed="rId2" cstate="print"/>
          <a:srcRect/>
          <a:stretch>
            <a:fillRect/>
          </a:stretch>
        </p:blipFill>
        <p:spPr bwMode="auto">
          <a:xfrm>
            <a:off x="2274888" y="1970088"/>
            <a:ext cx="6362700" cy="4257675"/>
          </a:xfrm>
          <a:prstGeom prst="rect">
            <a:avLst/>
          </a:prstGeom>
          <a:noFill/>
          <a:ln w="9525">
            <a:noFill/>
            <a:miter lim="800000"/>
            <a:headEnd/>
            <a:tailEnd/>
          </a:ln>
          <a:effectLst/>
        </p:spPr>
      </p:pic>
      <p:sp>
        <p:nvSpPr>
          <p:cNvPr id="8" name="TextBox 10"/>
          <p:cNvSpPr txBox="1">
            <a:spLocks noChangeArrowheads="1"/>
          </p:cNvSpPr>
          <p:nvPr/>
        </p:nvSpPr>
        <p:spPr bwMode="auto">
          <a:xfrm>
            <a:off x="250825" y="4680284"/>
            <a:ext cx="1887166" cy="1169551"/>
          </a:xfrm>
          <a:prstGeom prst="rect">
            <a:avLst/>
          </a:prstGeom>
          <a:solidFill>
            <a:schemeClr val="bg1"/>
          </a:solidFill>
          <a:ln w="9525">
            <a:noFill/>
            <a:miter lim="800000"/>
            <a:headEnd/>
            <a:tailEnd/>
          </a:ln>
        </p:spPr>
        <p:txBody>
          <a:bodyPr wrap="square">
            <a:spAutoFit/>
          </a:bodyPr>
          <a:lstStyle/>
          <a:p>
            <a:pPr>
              <a:spcBef>
                <a:spcPts val="200"/>
              </a:spcBef>
            </a:pPr>
            <a:r>
              <a:rPr lang="lv-LV" i="1" dirty="0"/>
              <a:t>*  Citas atbildes:</a:t>
            </a:r>
          </a:p>
          <a:p>
            <a:pPr>
              <a:spcBef>
                <a:spcPts val="200"/>
              </a:spcBef>
              <a:buFont typeface="Wingdings" pitchFamily="2" charset="2"/>
              <a:buChar char="ü"/>
            </a:pPr>
            <a:r>
              <a:rPr lang="lv-LV" i="1" dirty="0"/>
              <a:t> </a:t>
            </a:r>
            <a:r>
              <a:rPr lang="lv-LV" sz="900" i="1" dirty="0" smtClean="0"/>
              <a:t>Individuālas pārrunas ar tirgus dalībniekiem</a:t>
            </a:r>
            <a:r>
              <a:rPr lang="en-US" sz="900" i="1" dirty="0" smtClean="0"/>
              <a:t>;</a:t>
            </a:r>
            <a:endParaRPr lang="lv-LV" sz="900" i="1" dirty="0"/>
          </a:p>
          <a:p>
            <a:pPr>
              <a:spcBef>
                <a:spcPts val="200"/>
              </a:spcBef>
              <a:buFont typeface="Wingdings" pitchFamily="2" charset="2"/>
              <a:buChar char="ü"/>
            </a:pPr>
            <a:r>
              <a:rPr lang="lv-LV" sz="900" i="1" dirty="0"/>
              <a:t> </a:t>
            </a:r>
            <a:r>
              <a:rPr lang="en-US" sz="900" i="1" dirty="0" smtClean="0"/>
              <a:t>S</a:t>
            </a:r>
            <a:r>
              <a:rPr lang="lv-LV" sz="900" i="1" dirty="0" smtClean="0"/>
              <a:t>araksts ar nākamā gada vērtējamām nozarēm</a:t>
            </a:r>
            <a:r>
              <a:rPr lang="en-US" sz="900" i="1" dirty="0" smtClean="0"/>
              <a:t>;</a:t>
            </a:r>
            <a:endParaRPr lang="lv-LV" sz="900" i="1" dirty="0"/>
          </a:p>
          <a:p>
            <a:pPr>
              <a:spcBef>
                <a:spcPts val="200"/>
              </a:spcBef>
              <a:buFont typeface="Wingdings" pitchFamily="2" charset="2"/>
              <a:buChar char="ü"/>
            </a:pPr>
            <a:r>
              <a:rPr lang="lv-LV" sz="900" i="1" dirty="0"/>
              <a:t> </a:t>
            </a:r>
            <a:r>
              <a:rPr lang="lv-LV" sz="900" i="1" dirty="0" smtClean="0"/>
              <a:t>Publiskota informācija</a:t>
            </a:r>
            <a:r>
              <a:rPr lang="en-US" sz="900" i="1" dirty="0" smtClean="0"/>
              <a:t> </a:t>
            </a:r>
            <a:r>
              <a:rPr lang="lv-LV" sz="900" i="1" dirty="0" smtClean="0"/>
              <a:t>par pārkāpumiem</a:t>
            </a:r>
            <a:r>
              <a:rPr lang="en-US" sz="900" i="1" dirty="0" smtClean="0"/>
              <a:t>.</a:t>
            </a:r>
            <a:endParaRPr lang="lv-LV" sz="900" i="1" dirty="0"/>
          </a:p>
        </p:txBody>
      </p:sp>
      <p:sp>
        <p:nvSpPr>
          <p:cNvPr id="9" name="Rounded Rectangle 8"/>
          <p:cNvSpPr/>
          <p:nvPr/>
        </p:nvSpPr>
        <p:spPr bwMode="auto">
          <a:xfrm>
            <a:off x="250825" y="4680284"/>
            <a:ext cx="1887166" cy="1169551"/>
          </a:xfrm>
          <a:prstGeom prst="roundRect">
            <a:avLst/>
          </a:prstGeom>
          <a:noFill/>
          <a:ln w="12700"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0" name="Rectangle 7"/>
          <p:cNvSpPr>
            <a:spLocks noChangeArrowheads="1"/>
          </p:cNvSpPr>
          <p:nvPr/>
        </p:nvSpPr>
        <p:spPr bwMode="auto">
          <a:xfrm>
            <a:off x="2039814" y="1993047"/>
            <a:ext cx="6597773" cy="1202329"/>
          </a:xfrm>
          <a:prstGeom prst="rect">
            <a:avLst/>
          </a:prstGeom>
          <a:noFill/>
          <a:ln w="15875" algn="ctr">
            <a:solidFill>
              <a:srgbClr val="0070C0"/>
            </a:solidFill>
            <a:round/>
            <a:headEnd/>
            <a:tailEnd/>
          </a:ln>
        </p:spPr>
        <p:txBody>
          <a:bodyPr/>
          <a:lstStyle/>
          <a:p>
            <a:pPr>
              <a:spcBef>
                <a:spcPct val="20000"/>
              </a:spcBef>
              <a:buFontTx/>
              <a:buChar char="•"/>
            </a:pPr>
            <a:endParaRPr lang="lv-LV" sz="1800">
              <a:latin typeface="Verdan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1F1C261E-B3E0-473D-A952-847210ACB659}" type="slidenum">
              <a:rPr lang="ru-RU">
                <a:solidFill>
                  <a:srgbClr val="7F7F7F"/>
                </a:solidFill>
                <a:latin typeface="Verdana" pitchFamily="34" charset="0"/>
              </a:rPr>
              <a:pPr algn="r"/>
              <a:t>16</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Darbību </a:t>
            </a:r>
            <a:r>
              <a:rPr lang="lv-LV" sz="2400" b="1" dirty="0" smtClean="0">
                <a:solidFill>
                  <a:srgbClr val="FF9900"/>
                </a:solidFill>
                <a:effectLst>
                  <a:outerShdw blurRad="38100" dist="38100" dir="2700000" algn="tl">
                    <a:srgbClr val="C0C0C0"/>
                  </a:outerShdw>
                </a:effectLst>
              </a:rPr>
              <a:t>efektivitāte: </a:t>
            </a:r>
            <a:r>
              <a:rPr lang="lv-LV" sz="2000" b="1" dirty="0" smtClean="0">
                <a:solidFill>
                  <a:srgbClr val="FF9900"/>
                </a:solidFill>
                <a:effectLst>
                  <a:outerShdw blurRad="38100" dist="38100" dir="2700000" algn="tl">
                    <a:srgbClr val="C0C0C0"/>
                  </a:outerShdw>
                </a:effectLst>
              </a:rPr>
              <a:t>pašvaldības </a:t>
            </a:r>
            <a:endParaRPr lang="en-GB" sz="2000" b="1" dirty="0">
              <a:solidFill>
                <a:srgbClr val="FF9900"/>
              </a:solidFill>
              <a:effectLst>
                <a:outerShdw blurRad="38100" dist="38100" dir="2700000" algn="tl">
                  <a:srgbClr val="C0C0C0"/>
                </a:outerShdw>
              </a:effectLst>
            </a:endParaRPr>
          </a:p>
        </p:txBody>
      </p:sp>
      <p:sp>
        <p:nvSpPr>
          <p:cNvPr id="33795" name="Text Box 8"/>
          <p:cNvSpPr txBox="1">
            <a:spLocks noChangeArrowheads="1"/>
          </p:cNvSpPr>
          <p:nvPr/>
        </p:nvSpPr>
        <p:spPr bwMode="auto">
          <a:xfrm>
            <a:off x="250825" y="1319213"/>
            <a:ext cx="4422775" cy="884237"/>
          </a:xfrm>
          <a:prstGeom prst="rect">
            <a:avLst/>
          </a:prstGeom>
          <a:noFill/>
          <a:ln w="9525">
            <a:noFill/>
            <a:miter lim="800000"/>
            <a:headEnd/>
            <a:tailEnd/>
          </a:ln>
        </p:spPr>
        <p:txBody>
          <a:bodyPr>
            <a:spAutoFit/>
          </a:bodyPr>
          <a:lstStyle/>
          <a:p>
            <a:pPr>
              <a:spcBef>
                <a:spcPct val="5000"/>
              </a:spcBef>
            </a:pPr>
            <a:r>
              <a:rPr lang="lv-LV" i="1"/>
              <a:t>Jautājums: Kāda veida Konkurences padomes darbībām, Jūsuprāt, ir efektīvākā ietekme konkurences situācijas uzlabošanai tirgos? </a:t>
            </a:r>
          </a:p>
          <a:p>
            <a:pPr>
              <a:spcBef>
                <a:spcPct val="5000"/>
              </a:spcBef>
            </a:pPr>
            <a:r>
              <a:rPr lang="lv-LV" i="1"/>
              <a:t>Lūdzu, sarindojiet darbības prioritārā secībā skalā no 1 līdz 5.</a:t>
            </a:r>
          </a:p>
          <a:p>
            <a:pPr>
              <a:spcBef>
                <a:spcPct val="5000"/>
              </a:spcBef>
            </a:pPr>
            <a:r>
              <a:rPr lang="lv-LV" i="1"/>
              <a:t>%</a:t>
            </a:r>
            <a:r>
              <a:rPr lang="en-US" i="1"/>
              <a:t>; </a:t>
            </a:r>
            <a:r>
              <a:rPr lang="lv-LV" i="1"/>
              <a:t>VID  </a:t>
            </a:r>
          </a:p>
          <a:p>
            <a:pPr>
              <a:spcBef>
                <a:spcPct val="5000"/>
              </a:spcBef>
            </a:pPr>
            <a:r>
              <a:rPr lang="lv-LV" i="1"/>
              <a:t>(vidējais no 1 “visrezultatīvākā” ; 5 “visnerezultatīvākā” )</a:t>
            </a:r>
          </a:p>
        </p:txBody>
      </p:sp>
      <p:sp>
        <p:nvSpPr>
          <p:cNvPr id="33796" name="Text Box 9"/>
          <p:cNvSpPr txBox="1">
            <a:spLocks noChangeArrowheads="1"/>
          </p:cNvSpPr>
          <p:nvPr/>
        </p:nvSpPr>
        <p:spPr bwMode="auto">
          <a:xfrm>
            <a:off x="250825" y="1014413"/>
            <a:ext cx="5513388" cy="304800"/>
          </a:xfrm>
          <a:prstGeom prst="rect">
            <a:avLst/>
          </a:prstGeom>
          <a:noFill/>
          <a:ln w="9525">
            <a:noFill/>
            <a:miter lim="800000"/>
            <a:headEnd/>
            <a:tailEnd/>
          </a:ln>
        </p:spPr>
        <p:txBody>
          <a:bodyPr>
            <a:spAutoFit/>
          </a:bodyPr>
          <a:lstStyle/>
          <a:p>
            <a:pPr>
              <a:spcBef>
                <a:spcPct val="50000"/>
              </a:spcBef>
            </a:pPr>
            <a:r>
              <a:rPr lang="lv-LV" sz="1400"/>
              <a:t>Darbību efektivitātes novērtējums </a:t>
            </a:r>
          </a:p>
        </p:txBody>
      </p:sp>
      <p:pic>
        <p:nvPicPr>
          <p:cNvPr id="3075" name="Picture 3"/>
          <p:cNvPicPr>
            <a:picLocks noChangeAspect="1" noChangeArrowheads="1"/>
          </p:cNvPicPr>
          <p:nvPr/>
        </p:nvPicPr>
        <p:blipFill>
          <a:blip r:embed="rId2" cstate="print"/>
          <a:srcRect/>
          <a:stretch>
            <a:fillRect/>
          </a:stretch>
        </p:blipFill>
        <p:spPr bwMode="auto">
          <a:xfrm>
            <a:off x="1662721" y="2203450"/>
            <a:ext cx="6791325" cy="3724275"/>
          </a:xfrm>
          <a:prstGeom prst="rect">
            <a:avLst/>
          </a:prstGeom>
          <a:noFill/>
          <a:ln w="9525">
            <a:noFill/>
            <a:miter lim="800000"/>
            <a:headEnd/>
            <a:tailEnd/>
          </a:ln>
          <a:effectLst/>
        </p:spPr>
      </p:pic>
      <p:sp>
        <p:nvSpPr>
          <p:cNvPr id="33799" name="Rectangle 7"/>
          <p:cNvSpPr>
            <a:spLocks noChangeArrowheads="1"/>
          </p:cNvSpPr>
          <p:nvPr/>
        </p:nvSpPr>
        <p:spPr bwMode="auto">
          <a:xfrm>
            <a:off x="1492250" y="2203451"/>
            <a:ext cx="6961796" cy="1629248"/>
          </a:xfrm>
          <a:prstGeom prst="rect">
            <a:avLst/>
          </a:prstGeom>
          <a:noFill/>
          <a:ln w="15875" algn="ctr">
            <a:solidFill>
              <a:srgbClr val="0070C0"/>
            </a:solidFill>
            <a:round/>
            <a:headEnd/>
            <a:tailEnd/>
          </a:ln>
        </p:spPr>
        <p:txBody>
          <a:bodyPr/>
          <a:lstStyle/>
          <a:p>
            <a:pPr>
              <a:spcBef>
                <a:spcPct val="20000"/>
              </a:spcBef>
              <a:buFontTx/>
              <a:buChar char="•"/>
            </a:pPr>
            <a:endParaRPr lang="lv-LV" sz="1800">
              <a:latin typeface="Verdana" pitchFamily="34" charset="0"/>
            </a:endParaRPr>
          </a:p>
        </p:txBody>
      </p:sp>
    </p:spTree>
    <p:extLst>
      <p:ext uri="{BB962C8B-B14F-4D97-AF65-F5344CB8AC3E}">
        <p14:creationId xmlns:p14="http://schemas.microsoft.com/office/powerpoint/2010/main" val="1003994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4FCE7686-A77C-4995-A3A0-696FD171BCD1}" type="slidenum">
              <a:rPr lang="ru-RU">
                <a:solidFill>
                  <a:srgbClr val="7F7F7F"/>
                </a:solidFill>
                <a:latin typeface="Verdana" pitchFamily="34" charset="0"/>
              </a:rPr>
              <a:pPr algn="r"/>
              <a:t>17</a:t>
            </a:fld>
            <a:endParaRPr lang="ru-RU">
              <a:solidFill>
                <a:srgbClr val="7F7F7F"/>
              </a:solidFill>
              <a:latin typeface="Verdana" pitchFamily="34" charset="0"/>
            </a:endParaRPr>
          </a:p>
        </p:txBody>
      </p:sp>
      <p:sp>
        <p:nvSpPr>
          <p:cNvPr id="5" name="Title 4"/>
          <p:cNvSpPr>
            <a:spLocks/>
          </p:cNvSpPr>
          <p:nvPr/>
        </p:nvSpPr>
        <p:spPr bwMode="auto">
          <a:xfrm>
            <a:off x="685800" y="2490788"/>
            <a:ext cx="7772400" cy="1470025"/>
          </a:xfrm>
          <a:prstGeom prst="rect">
            <a:avLst/>
          </a:prstGeom>
          <a:noFill/>
          <a:ln w="9525">
            <a:noFill/>
            <a:miter lim="800000"/>
            <a:headEnd/>
            <a:tailEnd/>
          </a:ln>
        </p:spPr>
        <p:txBody>
          <a:bodyPr anchor="ctr"/>
          <a:lstStyle/>
          <a:p>
            <a:pPr algn="ctr" eaLnBrk="0" hangingPunct="0">
              <a:defRPr/>
            </a:pPr>
            <a:r>
              <a:rPr lang="lv-LV" sz="2800" b="1" dirty="0" smtClean="0">
                <a:solidFill>
                  <a:srgbClr val="FF9900"/>
                </a:solidFill>
                <a:effectLst>
                  <a:outerShdw blurRad="38100" dist="38100" dir="2700000" algn="tl">
                    <a:srgbClr val="C0C0C0"/>
                  </a:outerShdw>
                </a:effectLst>
              </a:rPr>
              <a:t>Sodu apmēra vērtējums</a:t>
            </a:r>
            <a:endParaRPr lang="en-GB" sz="2800" b="1" dirty="0">
              <a:solidFill>
                <a:srgbClr val="FF99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864F72D3-22CD-4CD8-9F5B-C1853470D992}" type="slidenum">
              <a:rPr lang="ru-RU">
                <a:solidFill>
                  <a:srgbClr val="7F7F7F"/>
                </a:solidFill>
                <a:latin typeface="Verdana" pitchFamily="34" charset="0"/>
              </a:rPr>
              <a:pPr algn="r"/>
              <a:t>18</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Priekšstati par piemēroto sodu apmēru </a:t>
            </a:r>
            <a:r>
              <a:rPr lang="lv-LV" sz="2400" b="1" dirty="0" smtClean="0">
                <a:solidFill>
                  <a:srgbClr val="FF9900"/>
                </a:solidFill>
                <a:effectLst>
                  <a:outerShdw blurRad="38100" dist="38100" dir="2700000" algn="tl">
                    <a:srgbClr val="C0C0C0"/>
                  </a:outerShdw>
                </a:effectLst>
              </a:rPr>
              <a:t>samērīgumu: </a:t>
            </a:r>
            <a:r>
              <a:rPr lang="lv-LV" sz="2000" b="1" dirty="0" smtClean="0">
                <a:solidFill>
                  <a:srgbClr val="FF9900"/>
                </a:solidFill>
                <a:effectLst>
                  <a:outerShdw blurRad="38100" dist="38100" dir="2700000" algn="tl">
                    <a:srgbClr val="C0C0C0"/>
                  </a:outerShdw>
                </a:effectLst>
              </a:rPr>
              <a:t>uzņēmēji </a:t>
            </a:r>
            <a:endParaRPr lang="en-GB" sz="2000" b="1" dirty="0">
              <a:solidFill>
                <a:srgbClr val="FF9900"/>
              </a:solidFill>
              <a:effectLst>
                <a:outerShdw blurRad="38100" dist="38100" dir="2700000" algn="tl">
                  <a:srgbClr val="C0C0C0"/>
                </a:outerShdw>
              </a:effectLst>
            </a:endParaRPr>
          </a:p>
        </p:txBody>
      </p:sp>
      <p:sp>
        <p:nvSpPr>
          <p:cNvPr id="26627" name="Text Box 8"/>
          <p:cNvSpPr txBox="1">
            <a:spLocks noChangeArrowheads="1"/>
          </p:cNvSpPr>
          <p:nvPr/>
        </p:nvSpPr>
        <p:spPr bwMode="auto">
          <a:xfrm>
            <a:off x="250825" y="1319213"/>
            <a:ext cx="4321175" cy="715581"/>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Vai, Jūsuprāt, Konkurences padomes piemērotie sodu apmēri ir pietiekami samērīgi, lai preventīvā līmenī atturētu tirgus dalībniekus no konkurences tiesību pārkāpumu izdarīšanas?</a:t>
            </a:r>
            <a:endParaRPr lang="lv-LV" i="1" dirty="0"/>
          </a:p>
          <a:p>
            <a:pPr>
              <a:spcBef>
                <a:spcPct val="5000"/>
              </a:spcBef>
            </a:pPr>
            <a:r>
              <a:rPr lang="lv-LV" i="1" dirty="0"/>
              <a:t>%</a:t>
            </a:r>
          </a:p>
        </p:txBody>
      </p:sp>
      <p:sp>
        <p:nvSpPr>
          <p:cNvPr id="26628"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a:t>Piemēroto sodu apmēru samērīgums</a:t>
            </a:r>
          </a:p>
        </p:txBody>
      </p:sp>
      <p:pic>
        <p:nvPicPr>
          <p:cNvPr id="2051" name="Picture 3"/>
          <p:cNvPicPr>
            <a:picLocks noChangeAspect="1" noChangeArrowheads="1"/>
          </p:cNvPicPr>
          <p:nvPr/>
        </p:nvPicPr>
        <p:blipFill>
          <a:blip r:embed="rId3" cstate="print"/>
          <a:srcRect/>
          <a:stretch>
            <a:fillRect/>
          </a:stretch>
        </p:blipFill>
        <p:spPr bwMode="auto">
          <a:xfrm>
            <a:off x="3143581" y="2034794"/>
            <a:ext cx="3324225" cy="3228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864F72D3-22CD-4CD8-9F5B-C1853470D992}" type="slidenum">
              <a:rPr lang="ru-RU">
                <a:solidFill>
                  <a:srgbClr val="7F7F7F"/>
                </a:solidFill>
                <a:latin typeface="Verdana" pitchFamily="34" charset="0"/>
              </a:rPr>
              <a:pPr algn="r"/>
              <a:t>19</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Priekšstati par piemēroto sodu apmēru </a:t>
            </a:r>
            <a:r>
              <a:rPr lang="lv-LV" sz="2400" b="1" dirty="0" smtClean="0">
                <a:solidFill>
                  <a:srgbClr val="FF9900"/>
                </a:solidFill>
                <a:effectLst>
                  <a:outerShdw blurRad="38100" dist="38100" dir="2700000" algn="tl">
                    <a:srgbClr val="C0C0C0"/>
                  </a:outerShdw>
                </a:effectLst>
              </a:rPr>
              <a:t>samērīgumu: </a:t>
            </a:r>
            <a:r>
              <a:rPr lang="lv-LV" sz="2000" b="1" dirty="0" smtClean="0">
                <a:solidFill>
                  <a:srgbClr val="FF9900"/>
                </a:solidFill>
                <a:effectLst>
                  <a:outerShdw blurRad="38100" dist="38100" dir="2700000" algn="tl">
                    <a:srgbClr val="C0C0C0"/>
                  </a:outerShdw>
                </a:effectLst>
              </a:rPr>
              <a:t>asociācijas un pašvaldības</a:t>
            </a:r>
            <a:endParaRPr lang="en-GB" sz="2000" b="1" dirty="0">
              <a:solidFill>
                <a:srgbClr val="FF9900"/>
              </a:solidFill>
              <a:effectLst>
                <a:outerShdw blurRad="38100" dist="38100" dir="2700000" algn="tl">
                  <a:srgbClr val="C0C0C0"/>
                </a:outerShdw>
              </a:effectLst>
            </a:endParaRPr>
          </a:p>
        </p:txBody>
      </p:sp>
      <p:sp>
        <p:nvSpPr>
          <p:cNvPr id="26627" name="Text Box 8"/>
          <p:cNvSpPr txBox="1">
            <a:spLocks noChangeArrowheads="1"/>
          </p:cNvSpPr>
          <p:nvPr/>
        </p:nvSpPr>
        <p:spPr bwMode="auto">
          <a:xfrm>
            <a:off x="250825" y="1319213"/>
            <a:ext cx="4321175" cy="893321"/>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Vai, Jūsuprāt, Konkurences padomes piemērotie sodu apmēri ir pietiekami samērīgi, lai preventīvā līmenī atturētu tirgus dalībniekus no konkurences tiesību pārkāpumu izdarīšanas?</a:t>
            </a:r>
            <a:endParaRPr lang="en-US" i="1" dirty="0" smtClean="0"/>
          </a:p>
          <a:p>
            <a:pPr>
              <a:spcBef>
                <a:spcPct val="5000"/>
              </a:spcBef>
            </a:pPr>
            <a:r>
              <a:rPr lang="lv-LV" i="1" dirty="0" smtClean="0"/>
              <a:t>%</a:t>
            </a:r>
            <a:endParaRPr lang="lv-LV" i="1" dirty="0"/>
          </a:p>
          <a:p>
            <a:pPr>
              <a:spcBef>
                <a:spcPct val="5000"/>
              </a:spcBef>
            </a:pPr>
            <a:endParaRPr lang="lv-LV" sz="1100" i="1" dirty="0">
              <a:solidFill>
                <a:schemeClr val="bg1">
                  <a:lumMod val="50000"/>
                </a:schemeClr>
              </a:solidFill>
            </a:endParaRPr>
          </a:p>
        </p:txBody>
      </p:sp>
      <p:sp>
        <p:nvSpPr>
          <p:cNvPr id="26628"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smtClean="0"/>
              <a:t>Nozaru asociācijas</a:t>
            </a:r>
            <a:endParaRPr lang="lv-LV" sz="1400" dirty="0"/>
          </a:p>
        </p:txBody>
      </p:sp>
      <p:pic>
        <p:nvPicPr>
          <p:cNvPr id="12290" name="Picture 2"/>
          <p:cNvPicPr>
            <a:picLocks noChangeAspect="1" noChangeArrowheads="1"/>
          </p:cNvPicPr>
          <p:nvPr/>
        </p:nvPicPr>
        <p:blipFill>
          <a:blip r:embed="rId2" cstate="print"/>
          <a:srcRect/>
          <a:stretch>
            <a:fillRect/>
          </a:stretch>
        </p:blipFill>
        <p:spPr bwMode="auto">
          <a:xfrm>
            <a:off x="250826" y="2216564"/>
            <a:ext cx="3286194" cy="2671633"/>
          </a:xfrm>
          <a:prstGeom prst="rect">
            <a:avLst/>
          </a:prstGeom>
          <a:noFill/>
          <a:ln w="9525">
            <a:noFill/>
            <a:miter lim="800000"/>
            <a:headEnd/>
            <a:tailEnd/>
          </a:ln>
          <a:effectLst/>
        </p:spPr>
      </p:pic>
      <p:sp>
        <p:nvSpPr>
          <p:cNvPr id="8" name="Text Box 9"/>
          <p:cNvSpPr txBox="1">
            <a:spLocks noChangeArrowheads="1"/>
          </p:cNvSpPr>
          <p:nvPr/>
        </p:nvSpPr>
        <p:spPr bwMode="auto">
          <a:xfrm>
            <a:off x="4195763" y="1333815"/>
            <a:ext cx="4325239" cy="304800"/>
          </a:xfrm>
          <a:prstGeom prst="rect">
            <a:avLst/>
          </a:prstGeom>
          <a:noFill/>
          <a:ln w="9525">
            <a:noFill/>
            <a:miter lim="800000"/>
            <a:headEnd/>
            <a:tailEnd/>
          </a:ln>
        </p:spPr>
        <p:txBody>
          <a:bodyPr wrap="square">
            <a:spAutoFit/>
          </a:bodyPr>
          <a:lstStyle/>
          <a:p>
            <a:pPr algn="r">
              <a:spcBef>
                <a:spcPct val="50000"/>
              </a:spcBef>
            </a:pPr>
            <a:r>
              <a:rPr lang="lv-LV" sz="1400" dirty="0" smtClean="0"/>
              <a:t>Pašvaldības</a:t>
            </a:r>
            <a:endParaRPr lang="lv-LV" sz="1400" dirty="0"/>
          </a:p>
        </p:txBody>
      </p:sp>
      <p:pic>
        <p:nvPicPr>
          <p:cNvPr id="9" name="Picture 2"/>
          <p:cNvPicPr>
            <a:picLocks noChangeAspect="1" noChangeArrowheads="1"/>
          </p:cNvPicPr>
          <p:nvPr/>
        </p:nvPicPr>
        <p:blipFill>
          <a:blip r:embed="rId3" cstate="print"/>
          <a:srcRect/>
          <a:stretch>
            <a:fillRect/>
          </a:stretch>
        </p:blipFill>
        <p:spPr bwMode="auto">
          <a:xfrm>
            <a:off x="5474127" y="2009670"/>
            <a:ext cx="2920573" cy="2836889"/>
          </a:xfrm>
          <a:prstGeom prst="rect">
            <a:avLst/>
          </a:prstGeom>
          <a:noFill/>
          <a:ln w="9525">
            <a:noFill/>
            <a:miter lim="800000"/>
            <a:headEnd/>
            <a:tailEnd/>
          </a:ln>
          <a:effectLst/>
        </p:spPr>
      </p:pic>
      <p:cxnSp>
        <p:nvCxnSpPr>
          <p:cNvPr id="12" name="Straight Arrow Connector 11"/>
          <p:cNvCxnSpPr/>
          <p:nvPr/>
        </p:nvCxnSpPr>
        <p:spPr bwMode="auto">
          <a:xfrm>
            <a:off x="7081308" y="4650248"/>
            <a:ext cx="465004" cy="625137"/>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
        <p:nvSpPr>
          <p:cNvPr id="13" name="Rounded Rectangle 12"/>
          <p:cNvSpPr/>
          <p:nvPr/>
        </p:nvSpPr>
        <p:spPr bwMode="auto">
          <a:xfrm>
            <a:off x="6154660" y="5275385"/>
            <a:ext cx="2430462" cy="929990"/>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4" name="Text Box 8"/>
          <p:cNvSpPr txBox="1">
            <a:spLocks noChangeArrowheads="1"/>
          </p:cNvSpPr>
          <p:nvPr/>
        </p:nvSpPr>
        <p:spPr bwMode="auto">
          <a:xfrm>
            <a:off x="6154660" y="5275385"/>
            <a:ext cx="2430462" cy="1061829"/>
          </a:xfrm>
          <a:prstGeom prst="rect">
            <a:avLst/>
          </a:prstGeom>
          <a:noFill/>
          <a:ln w="9525">
            <a:noFill/>
            <a:miter lim="800000"/>
            <a:headEnd/>
            <a:tailEnd/>
          </a:ln>
        </p:spPr>
        <p:txBody>
          <a:bodyPr wrap="square">
            <a:spAutoFit/>
          </a:bodyPr>
          <a:lstStyle/>
          <a:p>
            <a:r>
              <a:rPr lang="lv-LV" sz="900" b="1" i="1" dirty="0" smtClean="0"/>
              <a:t>Pamatojums:</a:t>
            </a:r>
          </a:p>
          <a:p>
            <a:pPr>
              <a:buFontTx/>
              <a:buChar char="-"/>
            </a:pPr>
            <a:r>
              <a:rPr lang="lv-LV" sz="900" i="1" dirty="0" smtClean="0"/>
              <a:t>Jo pārkāpēji tos pieņem;</a:t>
            </a:r>
          </a:p>
          <a:p>
            <a:pPr>
              <a:buFontTx/>
              <a:buChar char="-"/>
            </a:pPr>
            <a:r>
              <a:rPr lang="lv-LV" sz="900" i="1" dirty="0" smtClean="0"/>
              <a:t>Ņemot vērā, ka Konkurences padomes piemērotie sodi tiek aprēkināti saskaņā ar LR pastāvošo likumdošanu uzskatam, ka tie ir samērīgi.</a:t>
            </a:r>
          </a:p>
          <a:p>
            <a:endParaRPr lang="lv-LV" sz="900" dirty="0"/>
          </a:p>
        </p:txBody>
      </p:sp>
      <p:cxnSp>
        <p:nvCxnSpPr>
          <p:cNvPr id="15" name="Straight Arrow Connector 14"/>
          <p:cNvCxnSpPr>
            <a:endCxn id="17" idx="3"/>
          </p:cNvCxnSpPr>
          <p:nvPr/>
        </p:nvCxnSpPr>
        <p:spPr bwMode="auto">
          <a:xfrm flipH="1" flipV="1">
            <a:off x="5174901" y="2520569"/>
            <a:ext cx="512574" cy="357985"/>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
        <p:nvSpPr>
          <p:cNvPr id="17" name="Rounded Rectangle 16"/>
          <p:cNvSpPr/>
          <p:nvPr/>
        </p:nvSpPr>
        <p:spPr bwMode="auto">
          <a:xfrm>
            <a:off x="3075771" y="2197403"/>
            <a:ext cx="2099130" cy="646331"/>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9" name="Text Box 8"/>
          <p:cNvSpPr txBox="1">
            <a:spLocks noChangeArrowheads="1"/>
          </p:cNvSpPr>
          <p:nvPr/>
        </p:nvSpPr>
        <p:spPr bwMode="auto">
          <a:xfrm>
            <a:off x="3078104" y="2197402"/>
            <a:ext cx="2235317" cy="646331"/>
          </a:xfrm>
          <a:prstGeom prst="rect">
            <a:avLst/>
          </a:prstGeom>
          <a:noFill/>
          <a:ln w="9525">
            <a:noFill/>
            <a:miter lim="800000"/>
            <a:headEnd/>
            <a:tailEnd/>
          </a:ln>
        </p:spPr>
        <p:txBody>
          <a:bodyPr wrap="square">
            <a:spAutoFit/>
          </a:bodyPr>
          <a:lstStyle/>
          <a:p>
            <a:r>
              <a:rPr lang="lv-LV" sz="900" b="1" i="1" dirty="0" smtClean="0"/>
              <a:t>Pamatojums:</a:t>
            </a:r>
          </a:p>
          <a:p>
            <a:pPr>
              <a:buFontTx/>
              <a:buChar char="-"/>
            </a:pPr>
            <a:r>
              <a:rPr lang="lv-LV" sz="900" i="1" dirty="0" smtClean="0"/>
              <a:t>Būtiskāka uzmanība būtu pievēršama preventīviem pasākumiem.</a:t>
            </a:r>
          </a:p>
          <a:p>
            <a:endParaRPr lang="lv-LV" sz="900" dirty="0"/>
          </a:p>
        </p:txBody>
      </p:sp>
    </p:spTree>
    <p:extLst>
      <p:ext uri="{BB962C8B-B14F-4D97-AF65-F5344CB8AC3E}">
        <p14:creationId xmlns:p14="http://schemas.microsoft.com/office/powerpoint/2010/main" val="833018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5888"/>
            <a:ext cx="7107238" cy="587375"/>
          </a:xfrm>
        </p:spPr>
        <p:txBody>
          <a:bodyPr/>
          <a:lstStyle/>
          <a:p>
            <a:pPr>
              <a:defRPr/>
            </a:pPr>
            <a:r>
              <a:rPr lang="lv-LV" dirty="0" smtClean="0"/>
              <a:t>Informācija par pētījumu</a:t>
            </a:r>
            <a:endParaRPr lang="en-GB" dirty="0"/>
          </a:p>
        </p:txBody>
      </p:sp>
      <p:sp>
        <p:nvSpPr>
          <p:cNvPr id="9218" name="Content Placeholder 2"/>
          <p:cNvSpPr>
            <a:spLocks noGrp="1"/>
          </p:cNvSpPr>
          <p:nvPr>
            <p:ph idx="1"/>
          </p:nvPr>
        </p:nvSpPr>
        <p:spPr>
          <a:xfrm>
            <a:off x="2401888" y="914400"/>
            <a:ext cx="5956300" cy="5181600"/>
          </a:xfrm>
        </p:spPr>
        <p:txBody>
          <a:bodyPr/>
          <a:lstStyle/>
          <a:p>
            <a:pPr lvl="1"/>
            <a:endParaRPr lang="lv-LV" dirty="0" smtClean="0">
              <a:latin typeface="Arial" charset="0"/>
            </a:endParaRPr>
          </a:p>
          <a:p>
            <a:pPr lvl="1">
              <a:spcBef>
                <a:spcPct val="80000"/>
              </a:spcBef>
            </a:pPr>
            <a:r>
              <a:rPr lang="lv-LV" dirty="0" smtClean="0">
                <a:latin typeface="Arial" charset="0"/>
              </a:rPr>
              <a:t>Mērķis – veikt pētījumu par konkurences politikas un tās īstenošanas jautājumiem, lai pilnveidotu Konkurences padomes kā konkurences politikas īstenotājas darbību.  </a:t>
            </a:r>
          </a:p>
          <a:p>
            <a:pPr lvl="1">
              <a:spcBef>
                <a:spcPct val="90000"/>
              </a:spcBef>
            </a:pPr>
            <a:r>
              <a:rPr lang="lv-LV" dirty="0">
                <a:latin typeface="Arial" charset="0"/>
              </a:rPr>
              <a:t>Metode – kvantitatīvs pētījums, multimodāla datu ieguve, izmantojot datorizētas intervijas internetā (CAWI) un/vai datorizētas telefonintervijas (CATI).</a:t>
            </a:r>
          </a:p>
          <a:p>
            <a:pPr lvl="1">
              <a:spcBef>
                <a:spcPct val="90000"/>
              </a:spcBef>
            </a:pPr>
            <a:r>
              <a:rPr lang="lv-LV" dirty="0" smtClean="0">
                <a:latin typeface="Arial" charset="0"/>
              </a:rPr>
              <a:t>Mērķa grupas un izlases lielums: </a:t>
            </a:r>
          </a:p>
          <a:p>
            <a:pPr lvl="2">
              <a:spcBef>
                <a:spcPct val="90000"/>
              </a:spcBef>
            </a:pPr>
            <a:r>
              <a:rPr lang="lv-LV" dirty="0" smtClean="0">
                <a:latin typeface="Arial" charset="0"/>
              </a:rPr>
              <a:t>Latvijas uzņēmumi: 287 respondenti</a:t>
            </a:r>
          </a:p>
          <a:p>
            <a:pPr lvl="2">
              <a:spcBef>
                <a:spcPct val="90000"/>
              </a:spcBef>
            </a:pPr>
            <a:r>
              <a:rPr lang="lv-LV" dirty="0" smtClean="0">
                <a:latin typeface="Arial" charset="0"/>
              </a:rPr>
              <a:t>Latvijas nozaru asociācijas: 30 respondenti</a:t>
            </a:r>
          </a:p>
          <a:p>
            <a:pPr lvl="2">
              <a:spcBef>
                <a:spcPct val="90000"/>
              </a:spcBef>
            </a:pPr>
            <a:r>
              <a:rPr lang="lv-LV" dirty="0" smtClean="0">
                <a:latin typeface="Arial" charset="0"/>
              </a:rPr>
              <a:t>Juridiskie biroji: 25 respondenti</a:t>
            </a:r>
          </a:p>
          <a:p>
            <a:pPr lvl="2">
              <a:spcBef>
                <a:spcPct val="90000"/>
              </a:spcBef>
            </a:pPr>
            <a:r>
              <a:rPr lang="lv-LV" dirty="0" smtClean="0">
                <a:latin typeface="Arial" charset="0"/>
              </a:rPr>
              <a:t>Latvijas pašvaldības: 53 respondenti</a:t>
            </a:r>
            <a:endParaRPr lang="lv-LV" dirty="0">
              <a:latin typeface="Arial" charset="0"/>
            </a:endParaRPr>
          </a:p>
          <a:p>
            <a:pPr lvl="1">
              <a:spcBef>
                <a:spcPct val="90000"/>
              </a:spcBef>
            </a:pPr>
            <a:r>
              <a:rPr lang="lv-LV" dirty="0" smtClean="0">
                <a:latin typeface="Arial" charset="0"/>
              </a:rPr>
              <a:t>Aptaujas laiks – 01.09.2016. līdz 07.10.2016. </a:t>
            </a:r>
          </a:p>
        </p:txBody>
      </p:sp>
      <p:sp>
        <p:nvSpPr>
          <p:cNvPr id="9219" name="Slide Number Placeholder 3"/>
          <p:cNvSpPr>
            <a:spLocks noGrp="1"/>
          </p:cNvSpPr>
          <p:nvPr>
            <p:ph type="sldNum" sz="quarter" idx="10"/>
          </p:nvPr>
        </p:nvSpPr>
        <p:spPr>
          <a:noFill/>
        </p:spPr>
        <p:txBody>
          <a:bodyPr/>
          <a:lstStyle/>
          <a:p>
            <a:fld id="{6F0C8642-378F-4E20-9E32-2F357F846CF8}" type="slidenum">
              <a:rPr lang="ru-RU" smtClean="0">
                <a:solidFill>
                  <a:srgbClr val="7F7F7F"/>
                </a:solidFill>
              </a:rPr>
              <a:pPr/>
              <a:t>2</a:t>
            </a:fld>
            <a:endParaRPr lang="ru-RU" smtClean="0">
              <a:solidFill>
                <a:srgbClr val="7F7F7F"/>
              </a:solidFill>
            </a:endParaRPr>
          </a:p>
        </p:txBody>
      </p:sp>
      <p:sp>
        <p:nvSpPr>
          <p:cNvPr id="5" name="Rounded Rectangle 4"/>
          <p:cNvSpPr/>
          <p:nvPr/>
        </p:nvSpPr>
        <p:spPr bwMode="auto">
          <a:xfrm>
            <a:off x="250825" y="1209675"/>
            <a:ext cx="2289175" cy="4413250"/>
          </a:xfrm>
          <a:prstGeom prst="roundRect">
            <a:avLst/>
          </a:prstGeom>
          <a:solidFill>
            <a:schemeClr val="bg1">
              <a:lumMod val="95000"/>
            </a:schemeClr>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a:lstStyle/>
          <a:p>
            <a:pPr>
              <a:spcBef>
                <a:spcPct val="20000"/>
              </a:spcBef>
              <a:defRPr/>
            </a:pPr>
            <a:r>
              <a:rPr lang="lv-LV" sz="1300" dirty="0"/>
              <a:t>Pētījums:</a:t>
            </a:r>
          </a:p>
          <a:p>
            <a:pPr>
              <a:spcBef>
                <a:spcPct val="20000"/>
              </a:spcBef>
              <a:defRPr/>
            </a:pPr>
            <a:r>
              <a:rPr lang="lv-LV" sz="1300" dirty="0"/>
              <a:t>“Sabiedriskās domas pētījums” </a:t>
            </a:r>
          </a:p>
          <a:p>
            <a:pPr>
              <a:spcBef>
                <a:spcPct val="20000"/>
              </a:spcBef>
              <a:defRPr/>
            </a:pPr>
            <a:endParaRPr lang="lv-LV" sz="1300" dirty="0"/>
          </a:p>
          <a:p>
            <a:pPr>
              <a:spcBef>
                <a:spcPct val="20000"/>
              </a:spcBef>
              <a:defRPr/>
            </a:pPr>
            <a:r>
              <a:rPr lang="lv-LV" sz="1300" dirty="0"/>
              <a:t>Latvijas uzņēmumu aptauja, </a:t>
            </a:r>
            <a:r>
              <a:rPr lang="lv-LV" sz="1300" dirty="0" smtClean="0"/>
              <a:t>2016.gada septembris-oktobris</a:t>
            </a:r>
            <a:endParaRPr lang="lv-LV" sz="1300" dirty="0"/>
          </a:p>
          <a:p>
            <a:pPr>
              <a:spcBef>
                <a:spcPct val="20000"/>
              </a:spcBef>
              <a:defRPr/>
            </a:pPr>
            <a:endParaRPr lang="lv-LV" sz="1300" dirty="0"/>
          </a:p>
          <a:p>
            <a:pPr>
              <a:spcBef>
                <a:spcPct val="20000"/>
              </a:spcBef>
              <a:defRPr/>
            </a:pPr>
            <a:r>
              <a:rPr lang="lv-LV" sz="1300" dirty="0"/>
              <a:t>Pasūtītājs:</a:t>
            </a:r>
          </a:p>
          <a:p>
            <a:pPr>
              <a:spcBef>
                <a:spcPct val="20000"/>
              </a:spcBef>
              <a:defRPr/>
            </a:pPr>
            <a:r>
              <a:rPr lang="lv-LV" sz="1300" dirty="0"/>
              <a:t>Konkurences padome </a:t>
            </a:r>
          </a:p>
          <a:p>
            <a:pPr>
              <a:spcBef>
                <a:spcPct val="20000"/>
              </a:spcBef>
              <a:defRPr/>
            </a:pPr>
            <a:endParaRPr lang="lv-LV" sz="1300" dirty="0"/>
          </a:p>
          <a:p>
            <a:pPr>
              <a:spcBef>
                <a:spcPct val="20000"/>
              </a:spcBef>
              <a:defRPr/>
            </a:pPr>
            <a:r>
              <a:rPr lang="lv-LV" sz="1300" dirty="0"/>
              <a:t>Izpildītājs:</a:t>
            </a:r>
          </a:p>
          <a:p>
            <a:pPr>
              <a:spcBef>
                <a:spcPct val="20000"/>
              </a:spcBef>
              <a:defRPr/>
            </a:pPr>
            <a:r>
              <a:rPr lang="lv-LV" sz="1300" dirty="0"/>
              <a:t>SIA „</a:t>
            </a:r>
            <a:r>
              <a:rPr lang="lv-LV" sz="1300" dirty="0" smtClean="0"/>
              <a:t>Factum Interactive”</a:t>
            </a:r>
            <a:endParaRPr lang="lv-LV" sz="1300" dirty="0"/>
          </a:p>
          <a:p>
            <a:pPr>
              <a:spcBef>
                <a:spcPct val="20000"/>
              </a:spcBef>
              <a:defRPr/>
            </a:pPr>
            <a:r>
              <a:rPr lang="lv-LV" sz="1300" dirty="0"/>
              <a:t>Tērbatas iela 53-6</a:t>
            </a:r>
          </a:p>
          <a:p>
            <a:pPr>
              <a:spcBef>
                <a:spcPct val="20000"/>
              </a:spcBef>
              <a:defRPr/>
            </a:pPr>
            <a:r>
              <a:rPr lang="lv-LV" sz="1300" dirty="0"/>
              <a:t>Rīga LV-1011</a:t>
            </a:r>
          </a:p>
          <a:p>
            <a:pPr>
              <a:spcBef>
                <a:spcPct val="20000"/>
              </a:spcBef>
              <a:defRPr/>
            </a:pPr>
            <a:r>
              <a:rPr lang="lv-LV" sz="1300" dirty="0"/>
              <a:t>www.factum.lv</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864F72D3-22CD-4CD8-9F5B-C1853470D992}" type="slidenum">
              <a:rPr lang="ru-RU">
                <a:solidFill>
                  <a:srgbClr val="7F7F7F"/>
                </a:solidFill>
                <a:latin typeface="Verdana" pitchFamily="34" charset="0"/>
              </a:rPr>
              <a:pPr algn="r"/>
              <a:t>20</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Priekšstati par piemēroto sodu apmēru </a:t>
            </a:r>
            <a:r>
              <a:rPr lang="lv-LV" sz="2400" b="1" dirty="0" smtClean="0">
                <a:solidFill>
                  <a:srgbClr val="FF9900"/>
                </a:solidFill>
                <a:effectLst>
                  <a:outerShdw blurRad="38100" dist="38100" dir="2700000" algn="tl">
                    <a:srgbClr val="C0C0C0"/>
                  </a:outerShdw>
                </a:effectLst>
              </a:rPr>
              <a:t>samērīgumu: </a:t>
            </a:r>
            <a:r>
              <a:rPr lang="lv-LV" sz="2000" b="1" dirty="0" smtClean="0">
                <a:solidFill>
                  <a:srgbClr val="FF9900"/>
                </a:solidFill>
                <a:effectLst>
                  <a:outerShdw blurRad="38100" dist="38100" dir="2700000" algn="tl">
                    <a:srgbClr val="C0C0C0"/>
                  </a:outerShdw>
                </a:effectLst>
              </a:rPr>
              <a:t>juridiskie biroji</a:t>
            </a:r>
            <a:endParaRPr lang="en-GB" sz="2000" b="1" dirty="0">
              <a:solidFill>
                <a:srgbClr val="FF9900"/>
              </a:solidFill>
              <a:effectLst>
                <a:outerShdw blurRad="38100" dist="38100" dir="2700000" algn="tl">
                  <a:srgbClr val="C0C0C0"/>
                </a:outerShdw>
              </a:effectLst>
            </a:endParaRPr>
          </a:p>
        </p:txBody>
      </p:sp>
      <p:sp>
        <p:nvSpPr>
          <p:cNvPr id="26627" name="Text Box 8"/>
          <p:cNvSpPr txBox="1">
            <a:spLocks noChangeArrowheads="1"/>
          </p:cNvSpPr>
          <p:nvPr/>
        </p:nvSpPr>
        <p:spPr bwMode="auto">
          <a:xfrm>
            <a:off x="250825" y="1319213"/>
            <a:ext cx="4321175" cy="877163"/>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Vai, Jūsuprāt, Konkurences padomes piemērotie sodu apmēri ir pietiekami samērīgi, lai preventīvā līmenī atturētu tirgus dalībniekus no konkurences tiesību pārkāpumu izdarīšanas?</a:t>
            </a:r>
            <a:endParaRPr lang="en-US" i="1" dirty="0" smtClean="0"/>
          </a:p>
          <a:p>
            <a:pPr>
              <a:spcBef>
                <a:spcPct val="5000"/>
              </a:spcBef>
            </a:pPr>
            <a:r>
              <a:rPr lang="lv-LV" i="1" dirty="0" smtClean="0"/>
              <a:t>%</a:t>
            </a:r>
            <a:endParaRPr lang="lv-LV" i="1" dirty="0"/>
          </a:p>
          <a:p>
            <a:pPr>
              <a:spcBef>
                <a:spcPct val="5000"/>
              </a:spcBef>
            </a:pPr>
            <a:endParaRPr lang="lv-LV" i="1" dirty="0"/>
          </a:p>
        </p:txBody>
      </p:sp>
      <p:sp>
        <p:nvSpPr>
          <p:cNvPr id="26628"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a:t>Piemēroto sodu apmēru samērīgums</a:t>
            </a:r>
          </a:p>
        </p:txBody>
      </p:sp>
      <p:pic>
        <p:nvPicPr>
          <p:cNvPr id="8196" name="Picture 4"/>
          <p:cNvPicPr>
            <a:picLocks noChangeAspect="1" noChangeArrowheads="1"/>
          </p:cNvPicPr>
          <p:nvPr/>
        </p:nvPicPr>
        <p:blipFill>
          <a:blip r:embed="rId2" cstate="print"/>
          <a:srcRect/>
          <a:stretch>
            <a:fillRect/>
          </a:stretch>
        </p:blipFill>
        <p:spPr bwMode="auto">
          <a:xfrm>
            <a:off x="2071687" y="1934791"/>
            <a:ext cx="5000625" cy="3609975"/>
          </a:xfrm>
          <a:prstGeom prst="rect">
            <a:avLst/>
          </a:prstGeom>
          <a:noFill/>
          <a:ln w="9525">
            <a:noFill/>
            <a:miter lim="800000"/>
            <a:headEnd/>
            <a:tailEnd/>
          </a:ln>
          <a:effectLst/>
        </p:spPr>
      </p:pic>
      <p:sp>
        <p:nvSpPr>
          <p:cNvPr id="13" name="Content Placeholder 12"/>
          <p:cNvSpPr>
            <a:spLocks noGrp="1"/>
          </p:cNvSpPr>
          <p:nvPr>
            <p:ph idx="1"/>
          </p:nvPr>
        </p:nvSpPr>
        <p:spPr>
          <a:xfrm>
            <a:off x="6198173" y="1517515"/>
            <a:ext cx="2601269" cy="4199613"/>
          </a:xfrm>
        </p:spPr>
        <p:txBody>
          <a:bodyPr/>
          <a:lstStyle/>
          <a:p>
            <a:pPr>
              <a:buNone/>
            </a:pPr>
            <a:r>
              <a:rPr lang="lv-LV" sz="1000" i="1" dirty="0" smtClean="0">
                <a:latin typeface="+mj-lt"/>
              </a:rPr>
              <a:t>  </a:t>
            </a:r>
            <a:r>
              <a:rPr lang="lv-LV" sz="1000" b="1" i="1" dirty="0" smtClean="0">
                <a:latin typeface="+mj-lt"/>
              </a:rPr>
              <a:t>Atbildes pamatojums:</a:t>
            </a:r>
          </a:p>
          <a:p>
            <a:pPr>
              <a:buNone/>
            </a:pPr>
            <a:r>
              <a:rPr lang="lv-LV" sz="1000" i="1" dirty="0" smtClean="0">
                <a:latin typeface="+mj-lt"/>
              </a:rPr>
              <a:t>- Ja tiek sodīti lielie uzņēmumi, tad</a:t>
            </a:r>
          </a:p>
          <a:p>
            <a:pPr>
              <a:buNone/>
            </a:pPr>
            <a:r>
              <a:rPr lang="lv-LV" sz="1000" i="1" dirty="0" smtClean="0">
                <a:latin typeface="+mj-lt"/>
              </a:rPr>
              <a:t>sodi ir lielāki</a:t>
            </a:r>
          </a:p>
          <a:p>
            <a:pPr>
              <a:buNone/>
            </a:pPr>
            <a:r>
              <a:rPr lang="lv-LV" sz="1000" i="1" dirty="0" smtClean="0">
                <a:latin typeface="+mj-lt"/>
              </a:rPr>
              <a:t>un samērīgi. Mazos un</a:t>
            </a:r>
          </a:p>
          <a:p>
            <a:pPr>
              <a:buNone/>
            </a:pPr>
            <a:r>
              <a:rPr lang="lv-LV" sz="1000" i="1" dirty="0" smtClean="0">
                <a:latin typeface="+mj-lt"/>
              </a:rPr>
              <a:t>vidējos uzņēmumus nav</a:t>
            </a:r>
          </a:p>
          <a:p>
            <a:pPr>
              <a:buNone/>
            </a:pPr>
            <a:r>
              <a:rPr lang="lv-LV" sz="1000" i="1" dirty="0" smtClean="0">
                <a:latin typeface="+mj-lt"/>
              </a:rPr>
              <a:t>viegli pieķert, un tie bieži</a:t>
            </a:r>
          </a:p>
          <a:p>
            <a:pPr>
              <a:buNone/>
            </a:pPr>
            <a:r>
              <a:rPr lang="lv-LV" sz="1000" i="1" dirty="0" smtClean="0">
                <a:latin typeface="+mj-lt"/>
              </a:rPr>
              <a:t>paliek nesodīti (piemēram,</a:t>
            </a:r>
          </a:p>
          <a:p>
            <a:pPr>
              <a:buNone/>
            </a:pPr>
            <a:r>
              <a:rPr lang="lv-LV" sz="1000" i="1" dirty="0" smtClean="0">
                <a:latin typeface="+mj-lt"/>
              </a:rPr>
              <a:t>karteļi iepirkumos);</a:t>
            </a:r>
          </a:p>
          <a:p>
            <a:pPr>
              <a:buNone/>
            </a:pPr>
            <a:r>
              <a:rPr lang="lv-LV" sz="1000" i="1" dirty="0" smtClean="0">
                <a:latin typeface="+mj-lt"/>
              </a:rPr>
              <a:t>- Vairumā gadījumu</a:t>
            </a:r>
          </a:p>
          <a:p>
            <a:pPr>
              <a:buNone/>
            </a:pPr>
            <a:r>
              <a:rPr lang="lv-LV" sz="1000" i="1" dirty="0" smtClean="0">
                <a:latin typeface="+mj-lt"/>
              </a:rPr>
              <a:t>samērīgs, taču atsevišķos</a:t>
            </a:r>
          </a:p>
          <a:p>
            <a:pPr>
              <a:buNone/>
            </a:pPr>
            <a:r>
              <a:rPr lang="lv-LV" sz="1000" i="1" dirty="0" smtClean="0">
                <a:latin typeface="+mj-lt"/>
              </a:rPr>
              <a:t>gadījumos būtu pamatotas</a:t>
            </a:r>
          </a:p>
          <a:p>
            <a:pPr>
              <a:buNone/>
            </a:pPr>
            <a:r>
              <a:rPr lang="lv-LV" sz="1000" i="1" dirty="0" smtClean="0">
                <a:latin typeface="+mj-lt"/>
              </a:rPr>
              <a:t>augstākas summas (P.</a:t>
            </a:r>
          </a:p>
          <a:p>
            <a:pPr>
              <a:buNone/>
            </a:pPr>
            <a:r>
              <a:rPr lang="lv-LV" sz="1000" i="1" dirty="0" smtClean="0">
                <a:latin typeface="+mj-lt"/>
              </a:rPr>
              <a:t>asociāciju sodīšanas</a:t>
            </a:r>
          </a:p>
          <a:p>
            <a:pPr>
              <a:buNone/>
            </a:pPr>
            <a:r>
              <a:rPr lang="lv-LV" sz="1000" i="1" dirty="0" smtClean="0">
                <a:latin typeface="+mj-lt"/>
              </a:rPr>
              <a:t>gadījumos būtu jālūkojas</a:t>
            </a:r>
          </a:p>
          <a:p>
            <a:pPr>
              <a:buNone/>
            </a:pPr>
            <a:r>
              <a:rPr lang="lv-LV" sz="1000" i="1" dirty="0" smtClean="0">
                <a:latin typeface="+mj-lt"/>
              </a:rPr>
              <a:t>pēc 'īstajiem vainīgajiem' un</a:t>
            </a:r>
          </a:p>
          <a:p>
            <a:pPr>
              <a:buNone/>
            </a:pPr>
            <a:r>
              <a:rPr lang="lv-LV" sz="1000" i="1" dirty="0" smtClean="0">
                <a:latin typeface="+mj-lt"/>
              </a:rPr>
              <a:t>to apgrozījuma); </a:t>
            </a:r>
          </a:p>
          <a:p>
            <a:pPr>
              <a:buNone/>
            </a:pPr>
            <a:r>
              <a:rPr lang="lv-LV" sz="1000" i="1" dirty="0" smtClean="0">
                <a:latin typeface="+mj-lt"/>
              </a:rPr>
              <a:t>- Sodi ir samērīgi mazajiem</a:t>
            </a:r>
          </a:p>
          <a:p>
            <a:pPr>
              <a:buNone/>
            </a:pPr>
            <a:r>
              <a:rPr lang="lv-LV" sz="1000" i="1" dirty="0" smtClean="0">
                <a:latin typeface="+mj-lt"/>
              </a:rPr>
              <a:t>uzņēmumiem, kuri gan parasti</a:t>
            </a:r>
          </a:p>
          <a:p>
            <a:pPr>
              <a:buNone/>
            </a:pPr>
            <a:r>
              <a:rPr lang="lv-LV" sz="1000" i="1" dirty="0" smtClean="0">
                <a:latin typeface="+mj-lt"/>
              </a:rPr>
              <a:t>nepārkāpj konkurences aizliegumu.</a:t>
            </a:r>
          </a:p>
          <a:p>
            <a:pPr>
              <a:buNone/>
            </a:pPr>
            <a:r>
              <a:rPr lang="lv-LV" sz="1000" i="1" dirty="0" smtClean="0">
                <a:latin typeface="+mj-lt"/>
              </a:rPr>
              <a:t>Savukārt lielajiem, kas tos pārkāpj sodi</a:t>
            </a:r>
          </a:p>
          <a:p>
            <a:pPr>
              <a:buNone/>
            </a:pPr>
            <a:r>
              <a:rPr lang="lv-LV" sz="1000" i="1" dirty="0" smtClean="0">
                <a:latin typeface="+mj-lt"/>
              </a:rPr>
              <a:t>ir mazi un neko nenozīmē.</a:t>
            </a:r>
          </a:p>
          <a:p>
            <a:pPr>
              <a:buNone/>
            </a:pPr>
            <a:endParaRPr lang="lv-LV" sz="1400" dirty="0"/>
          </a:p>
        </p:txBody>
      </p:sp>
      <p:cxnSp>
        <p:nvCxnSpPr>
          <p:cNvPr id="15" name="Straight Arrow Connector 14"/>
          <p:cNvCxnSpPr/>
          <p:nvPr/>
        </p:nvCxnSpPr>
        <p:spPr bwMode="auto">
          <a:xfrm flipV="1">
            <a:off x="5591175" y="1934791"/>
            <a:ext cx="741531" cy="604129"/>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
        <p:nvSpPr>
          <p:cNvPr id="17" name="Rounded Rectangle 16"/>
          <p:cNvSpPr/>
          <p:nvPr/>
        </p:nvSpPr>
        <p:spPr bwMode="auto">
          <a:xfrm>
            <a:off x="6198174" y="1517515"/>
            <a:ext cx="2439414" cy="4027251"/>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9" name="Rectangle 18"/>
          <p:cNvSpPr/>
          <p:nvPr/>
        </p:nvSpPr>
        <p:spPr>
          <a:xfrm>
            <a:off x="552687" y="4547577"/>
            <a:ext cx="1820862" cy="1169551"/>
          </a:xfrm>
          <a:prstGeom prst="rect">
            <a:avLst/>
          </a:prstGeom>
        </p:spPr>
        <p:txBody>
          <a:bodyPr wrap="square">
            <a:spAutoFit/>
          </a:bodyPr>
          <a:lstStyle/>
          <a:p>
            <a:pPr algn="ctr"/>
            <a:r>
              <a:rPr lang="lv-LV" b="1" i="1" dirty="0" smtClean="0"/>
              <a:t>Atbildes pamatojums:</a:t>
            </a:r>
          </a:p>
          <a:p>
            <a:pPr algn="ctr">
              <a:buFontTx/>
              <a:buChar char="-"/>
            </a:pPr>
            <a:r>
              <a:rPr lang="lv-LV" i="1" dirty="0" smtClean="0"/>
              <a:t>Lieli sodi rada tieksmi izvairīties no soda samaksas vispār;</a:t>
            </a:r>
          </a:p>
          <a:p>
            <a:pPr algn="ctr">
              <a:buFontTx/>
              <a:buChar char="-"/>
            </a:pPr>
            <a:r>
              <a:rPr lang="lv-LV" i="1" dirty="0" smtClean="0"/>
              <a:t> Soda apmērs nedrīkst novēst uzņēmumu līdz bankrotam</a:t>
            </a:r>
            <a:endParaRPr lang="lv-LV" i="1" dirty="0"/>
          </a:p>
        </p:txBody>
      </p:sp>
      <p:cxnSp>
        <p:nvCxnSpPr>
          <p:cNvPr id="21" name="Straight Arrow Connector 20"/>
          <p:cNvCxnSpPr/>
          <p:nvPr/>
        </p:nvCxnSpPr>
        <p:spPr bwMode="auto">
          <a:xfrm flipH="1">
            <a:off x="2373549" y="4727643"/>
            <a:ext cx="865762" cy="359923"/>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
        <p:nvSpPr>
          <p:cNvPr id="23" name="Rounded Rectangle 22"/>
          <p:cNvSpPr/>
          <p:nvPr/>
        </p:nvSpPr>
        <p:spPr bwMode="auto">
          <a:xfrm>
            <a:off x="552687" y="4547577"/>
            <a:ext cx="1820862" cy="1169551"/>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24" name="Rounded Rectangle 23"/>
          <p:cNvSpPr/>
          <p:nvPr/>
        </p:nvSpPr>
        <p:spPr bwMode="auto">
          <a:xfrm>
            <a:off x="250825" y="2196376"/>
            <a:ext cx="1820862" cy="1323439"/>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25" name="Rectangle 24"/>
          <p:cNvSpPr/>
          <p:nvPr/>
        </p:nvSpPr>
        <p:spPr>
          <a:xfrm>
            <a:off x="250825" y="2196376"/>
            <a:ext cx="1820862" cy="1323439"/>
          </a:xfrm>
          <a:prstGeom prst="rect">
            <a:avLst/>
          </a:prstGeom>
        </p:spPr>
        <p:txBody>
          <a:bodyPr wrap="square">
            <a:spAutoFit/>
          </a:bodyPr>
          <a:lstStyle/>
          <a:p>
            <a:pPr algn="ctr"/>
            <a:r>
              <a:rPr lang="lv-LV" b="1" i="1" dirty="0" smtClean="0"/>
              <a:t>Atbildes pamatojums:</a:t>
            </a:r>
          </a:p>
          <a:p>
            <a:pPr algn="ctr">
              <a:buFontTx/>
              <a:buChar char="-"/>
            </a:pPr>
            <a:r>
              <a:rPr lang="lv-LV" i="1" dirty="0" smtClean="0"/>
              <a:t>Tie neatbilst tirgus situācijai;</a:t>
            </a:r>
          </a:p>
          <a:p>
            <a:pPr algn="ctr">
              <a:buFontTx/>
              <a:buChar char="-"/>
            </a:pPr>
            <a:r>
              <a:rPr lang="lv-LV" i="1" dirty="0" smtClean="0"/>
              <a:t> Nav rezultātu... pārkāpumi atkārtojas;</a:t>
            </a:r>
          </a:p>
          <a:p>
            <a:pPr algn="ctr">
              <a:buFontTx/>
              <a:buChar char="-"/>
            </a:pPr>
            <a:r>
              <a:rPr lang="lv-LV" i="1" dirty="0" smtClean="0"/>
              <a:t> Lai sodot sasniegtu mērķi;</a:t>
            </a:r>
          </a:p>
          <a:p>
            <a:pPr algn="ctr">
              <a:buFontTx/>
              <a:buChar char="-"/>
            </a:pPr>
            <a:r>
              <a:rPr lang="lv-LV" i="1" dirty="0" smtClean="0"/>
              <a:t> Soda apmēram jābūt tādam, lai atturētu subjektu no pārkāpuma izdarīšanas</a:t>
            </a:r>
            <a:endParaRPr lang="lv-LV" i="1" dirty="0"/>
          </a:p>
        </p:txBody>
      </p:sp>
      <p:cxnSp>
        <p:nvCxnSpPr>
          <p:cNvPr id="27" name="Straight Arrow Connector 26"/>
          <p:cNvCxnSpPr/>
          <p:nvPr/>
        </p:nvCxnSpPr>
        <p:spPr bwMode="auto">
          <a:xfrm flipH="1" flipV="1">
            <a:off x="2071687" y="2538920"/>
            <a:ext cx="1167624" cy="282101"/>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36349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4FCE7686-A77C-4995-A3A0-696FD171BCD1}" type="slidenum">
              <a:rPr lang="ru-RU">
                <a:solidFill>
                  <a:srgbClr val="7F7F7F"/>
                </a:solidFill>
                <a:latin typeface="Verdana" pitchFamily="34" charset="0"/>
              </a:rPr>
              <a:pPr algn="r"/>
              <a:t>21</a:t>
            </a:fld>
            <a:endParaRPr lang="ru-RU">
              <a:solidFill>
                <a:srgbClr val="7F7F7F"/>
              </a:solidFill>
              <a:latin typeface="Verdana" pitchFamily="34" charset="0"/>
            </a:endParaRPr>
          </a:p>
        </p:txBody>
      </p:sp>
      <p:sp>
        <p:nvSpPr>
          <p:cNvPr id="5" name="Title 4"/>
          <p:cNvSpPr>
            <a:spLocks/>
          </p:cNvSpPr>
          <p:nvPr/>
        </p:nvSpPr>
        <p:spPr bwMode="auto">
          <a:xfrm>
            <a:off x="685800" y="2490788"/>
            <a:ext cx="7772400" cy="1470025"/>
          </a:xfrm>
          <a:prstGeom prst="rect">
            <a:avLst/>
          </a:prstGeom>
          <a:noFill/>
          <a:ln w="9525">
            <a:noFill/>
            <a:miter lim="800000"/>
            <a:headEnd/>
            <a:tailEnd/>
          </a:ln>
        </p:spPr>
        <p:txBody>
          <a:bodyPr anchor="ctr"/>
          <a:lstStyle/>
          <a:p>
            <a:pPr algn="ctr" eaLnBrk="0" hangingPunct="0">
              <a:defRPr/>
            </a:pPr>
            <a:r>
              <a:rPr lang="lv-LV" sz="2800" b="1" dirty="0">
                <a:solidFill>
                  <a:srgbClr val="FF9900"/>
                </a:solidFill>
                <a:effectLst>
                  <a:outerShdw blurRad="38100" dist="38100" dir="2700000" algn="tl">
                    <a:srgbClr val="C0C0C0"/>
                  </a:outerShdw>
                </a:effectLst>
              </a:rPr>
              <a:t>Konkurences padomes darbība kopumā</a:t>
            </a:r>
            <a:endParaRPr lang="en-GB" sz="2800" b="1" dirty="0">
              <a:solidFill>
                <a:srgbClr val="FF9900"/>
              </a:solidFill>
              <a:effectLst>
                <a:outerShdw blurRad="38100" dist="38100" dir="2700000" algn="tl">
                  <a:srgbClr val="C0C0C0"/>
                </a:outerShdw>
              </a:effectLst>
            </a:endParaRPr>
          </a:p>
        </p:txBody>
      </p:sp>
    </p:spTree>
    <p:extLst>
      <p:ext uri="{BB962C8B-B14F-4D97-AF65-F5344CB8AC3E}">
        <p14:creationId xmlns:p14="http://schemas.microsoft.com/office/powerpoint/2010/main" val="1797448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EF9906CD-0D22-49D8-A935-94D3B68577DA}" type="slidenum">
              <a:rPr lang="ru-RU">
                <a:solidFill>
                  <a:srgbClr val="7F7F7F"/>
                </a:solidFill>
                <a:latin typeface="Verdana" pitchFamily="34" charset="0"/>
              </a:rPr>
              <a:pPr algn="r"/>
              <a:t>22</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Konkurences padomes </a:t>
            </a:r>
            <a:r>
              <a:rPr lang="lv-LV" sz="2400" b="1" dirty="0" smtClean="0">
                <a:solidFill>
                  <a:srgbClr val="FF9900"/>
                </a:solidFill>
                <a:effectLst>
                  <a:outerShdw blurRad="38100" dist="38100" dir="2700000" algn="tl">
                    <a:srgbClr val="C0C0C0"/>
                  </a:outerShdw>
                </a:effectLst>
              </a:rPr>
              <a:t>darbība: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14340" name="Text Box 8"/>
          <p:cNvSpPr txBox="1">
            <a:spLocks noChangeArrowheads="1"/>
          </p:cNvSpPr>
          <p:nvPr/>
        </p:nvSpPr>
        <p:spPr bwMode="auto">
          <a:xfrm>
            <a:off x="250825" y="1319213"/>
            <a:ext cx="4321175" cy="404812"/>
          </a:xfrm>
          <a:prstGeom prst="rect">
            <a:avLst/>
          </a:prstGeom>
          <a:noFill/>
          <a:ln w="9525">
            <a:noFill/>
            <a:miter lim="800000"/>
            <a:headEnd/>
            <a:tailEnd/>
          </a:ln>
        </p:spPr>
        <p:txBody>
          <a:bodyPr>
            <a:spAutoFit/>
          </a:bodyPr>
          <a:lstStyle/>
          <a:p>
            <a:pPr>
              <a:spcBef>
                <a:spcPct val="5000"/>
              </a:spcBef>
            </a:pPr>
            <a:r>
              <a:rPr lang="lv-LV" i="1" dirty="0"/>
              <a:t>Jautājums: Kā Jūs kopumā vērtējat Konkurences padomes darbību? </a:t>
            </a:r>
          </a:p>
          <a:p>
            <a:pPr>
              <a:spcBef>
                <a:spcPct val="5000"/>
              </a:spcBef>
            </a:pPr>
            <a:r>
              <a:rPr lang="lv-LV" i="1" dirty="0"/>
              <a:t>%</a:t>
            </a:r>
          </a:p>
        </p:txBody>
      </p:sp>
      <p:sp>
        <p:nvSpPr>
          <p:cNvPr id="14341"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a:t>Darbības novērtējums</a:t>
            </a:r>
          </a:p>
        </p:txBody>
      </p:sp>
      <p:pic>
        <p:nvPicPr>
          <p:cNvPr id="13314" name="Picture 2"/>
          <p:cNvPicPr>
            <a:picLocks noChangeAspect="1" noChangeArrowheads="1"/>
          </p:cNvPicPr>
          <p:nvPr/>
        </p:nvPicPr>
        <p:blipFill>
          <a:blip r:embed="rId3" cstate="print"/>
          <a:srcRect/>
          <a:stretch>
            <a:fillRect/>
          </a:stretch>
        </p:blipFill>
        <p:spPr bwMode="auto">
          <a:xfrm>
            <a:off x="4572000" y="1491108"/>
            <a:ext cx="3724275" cy="35337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281344" y="2276475"/>
            <a:ext cx="4000500" cy="2305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Konkurences padomes darbība: </a:t>
            </a:r>
            <a:r>
              <a:rPr lang="lv-LV" sz="2000" dirty="0" smtClean="0"/>
              <a:t>uzņēmēji</a:t>
            </a:r>
            <a:endParaRPr lang="lv-LV" sz="2000" dirty="0"/>
          </a:p>
        </p:txBody>
      </p:sp>
      <p:sp>
        <p:nvSpPr>
          <p:cNvPr id="4" name="Slide Number Placeholder 3"/>
          <p:cNvSpPr>
            <a:spLocks noGrp="1"/>
          </p:cNvSpPr>
          <p:nvPr>
            <p:ph type="sldNum" sz="quarter" idx="10"/>
          </p:nvPr>
        </p:nvSpPr>
        <p:spPr/>
        <p:txBody>
          <a:bodyPr/>
          <a:lstStyle/>
          <a:p>
            <a:pPr>
              <a:defRPr/>
            </a:pPr>
            <a:fld id="{B71C65A1-7330-4F8F-AC1D-4ABC3BFE3C6C}" type="slidenum">
              <a:rPr lang="ru-RU" smtClean="0"/>
              <a:pPr>
                <a:defRPr/>
              </a:pPr>
              <a:t>23</a:t>
            </a:fld>
            <a:endParaRPr lang="ru-RU"/>
          </a:p>
        </p:txBody>
      </p:sp>
      <p:sp>
        <p:nvSpPr>
          <p:cNvPr id="5"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en-US" sz="1400" dirty="0" err="1" smtClean="0"/>
              <a:t>Ieteikumi</a:t>
            </a:r>
            <a:r>
              <a:rPr lang="en-US" sz="1400" dirty="0" smtClean="0"/>
              <a:t> </a:t>
            </a:r>
            <a:r>
              <a:rPr lang="en-US" sz="1400" dirty="0" err="1" smtClean="0"/>
              <a:t>darb</a:t>
            </a:r>
            <a:r>
              <a:rPr lang="lv-LV" sz="1400" dirty="0" smtClean="0"/>
              <a:t>ības uzlabošanai</a:t>
            </a:r>
            <a:endParaRPr lang="lv-LV" sz="1400" dirty="0"/>
          </a:p>
        </p:txBody>
      </p:sp>
      <p:sp>
        <p:nvSpPr>
          <p:cNvPr id="6" name="Text Box 8"/>
          <p:cNvSpPr txBox="1">
            <a:spLocks noChangeArrowheads="1"/>
          </p:cNvSpPr>
          <p:nvPr/>
        </p:nvSpPr>
        <p:spPr bwMode="auto">
          <a:xfrm>
            <a:off x="250825" y="1319213"/>
            <a:ext cx="4321175" cy="561692"/>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Lūdzu, norādiet Jūsu ieteikumus, kādā veidā Konkurences padome varētu uzlabot savas darbības kvalitāti!</a:t>
            </a:r>
            <a:endParaRPr lang="lv-LV" i="1" dirty="0"/>
          </a:p>
          <a:p>
            <a:pPr>
              <a:spcBef>
                <a:spcPct val="5000"/>
              </a:spcBef>
            </a:pPr>
            <a:r>
              <a:rPr lang="lv-LV" i="1" dirty="0"/>
              <a:t>%</a:t>
            </a:r>
          </a:p>
        </p:txBody>
      </p:sp>
      <p:pic>
        <p:nvPicPr>
          <p:cNvPr id="1026" name="Picture 2"/>
          <p:cNvPicPr>
            <a:picLocks noChangeAspect="1" noChangeArrowheads="1"/>
          </p:cNvPicPr>
          <p:nvPr/>
        </p:nvPicPr>
        <p:blipFill>
          <a:blip r:embed="rId3" cstate="print"/>
          <a:srcRect r="17427"/>
          <a:stretch>
            <a:fillRect/>
          </a:stretch>
        </p:blipFill>
        <p:spPr bwMode="auto">
          <a:xfrm>
            <a:off x="2217738" y="1880905"/>
            <a:ext cx="4829175" cy="38100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874D0AE-E3C2-414C-A6E2-2570B434495D}" type="slidenum">
              <a:rPr lang="ru-RU">
                <a:solidFill>
                  <a:srgbClr val="7F7F7F"/>
                </a:solidFill>
                <a:latin typeface="Verdana" pitchFamily="34" charset="0"/>
              </a:rPr>
              <a:pPr algn="r"/>
              <a:t>24</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Nozares un </a:t>
            </a:r>
            <a:r>
              <a:rPr lang="lv-LV" sz="2400" b="1" dirty="0" smtClean="0">
                <a:solidFill>
                  <a:srgbClr val="FF9900"/>
                </a:solidFill>
                <a:effectLst>
                  <a:outerShdw blurRad="38100" dist="38100" dir="2700000" algn="tl">
                    <a:srgbClr val="C0C0C0"/>
                  </a:outerShdw>
                </a:effectLst>
              </a:rPr>
              <a:t>tirgi: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36867" name="Text Box 8"/>
          <p:cNvSpPr txBox="1">
            <a:spLocks noChangeArrowheads="1"/>
          </p:cNvSpPr>
          <p:nvPr/>
        </p:nvSpPr>
        <p:spPr bwMode="auto">
          <a:xfrm>
            <a:off x="250825" y="1319213"/>
            <a:ext cx="2059237" cy="1492716"/>
          </a:xfrm>
          <a:prstGeom prst="rect">
            <a:avLst/>
          </a:prstGeom>
          <a:noFill/>
          <a:ln w="9525">
            <a:noFill/>
            <a:miter lim="800000"/>
            <a:headEnd/>
            <a:tailEnd/>
          </a:ln>
        </p:spPr>
        <p:txBody>
          <a:bodyPr wrap="square">
            <a:spAutoFit/>
          </a:bodyPr>
          <a:lstStyle/>
          <a:p>
            <a:pPr>
              <a:spcBef>
                <a:spcPct val="5000"/>
              </a:spcBef>
            </a:pPr>
            <a:r>
              <a:rPr lang="lv-LV" i="1" dirty="0"/>
              <a:t>Jautājums: Kādās nozarēs, Jūsuprāt, ir konkurences problēmas, kurām Konkurences padomei būtu jāpievērš pastiprināta uzmanība? </a:t>
            </a:r>
          </a:p>
          <a:p>
            <a:pPr>
              <a:spcBef>
                <a:spcPct val="5000"/>
              </a:spcBef>
            </a:pPr>
            <a:r>
              <a:rPr lang="lv-LV" i="1" dirty="0"/>
              <a:t>%; VID </a:t>
            </a:r>
          </a:p>
          <a:p>
            <a:pPr>
              <a:spcBef>
                <a:spcPct val="5000"/>
              </a:spcBef>
            </a:pPr>
            <a:r>
              <a:rPr lang="lv-LV" i="1" dirty="0"/>
              <a:t>(vidējais no 1 “jāpievērš vislielākā uzmanība” ; </a:t>
            </a:r>
            <a:r>
              <a:rPr lang="lv-LV" i="1" dirty="0" smtClean="0"/>
              <a:t>10“vismazākā</a:t>
            </a:r>
            <a:r>
              <a:rPr lang="lv-LV" i="1" dirty="0"/>
              <a:t>” )</a:t>
            </a:r>
          </a:p>
        </p:txBody>
      </p:sp>
      <p:sp>
        <p:nvSpPr>
          <p:cNvPr id="36868"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a:t>Nozares, kurām jāvelta pastiprināta uzmanība</a:t>
            </a:r>
          </a:p>
        </p:txBody>
      </p:sp>
      <p:sp>
        <p:nvSpPr>
          <p:cNvPr id="11" name="TextBox 10"/>
          <p:cNvSpPr txBox="1"/>
          <p:nvPr/>
        </p:nvSpPr>
        <p:spPr>
          <a:xfrm>
            <a:off x="250825" y="4823471"/>
            <a:ext cx="1723889" cy="759182"/>
          </a:xfrm>
          <a:prstGeom prst="rect">
            <a:avLst/>
          </a:prstGeom>
          <a:solidFill>
            <a:schemeClr val="bg1"/>
          </a:solidFill>
        </p:spPr>
        <p:txBody>
          <a:bodyPr wrap="square">
            <a:spAutoFit/>
          </a:bodyPr>
          <a:lstStyle/>
          <a:p>
            <a:pPr>
              <a:spcBef>
                <a:spcPts val="200"/>
              </a:spcBef>
              <a:defRPr/>
            </a:pPr>
            <a:r>
              <a:rPr lang="lv-LV" i="1" dirty="0" smtClean="0">
                <a:latin typeface="+mj-lt"/>
              </a:rPr>
              <a:t>* </a:t>
            </a:r>
            <a:r>
              <a:rPr lang="lv-LV" i="1" dirty="0">
                <a:latin typeface="+mj-lt"/>
              </a:rPr>
              <a:t>Cita </a:t>
            </a:r>
            <a:r>
              <a:rPr lang="lv-LV" i="1" dirty="0" smtClean="0">
                <a:latin typeface="+mj-lt"/>
              </a:rPr>
              <a:t>nozare: </a:t>
            </a:r>
            <a:endParaRPr lang="lv-LV" i="1" dirty="0">
              <a:latin typeface="+mj-lt"/>
            </a:endParaRPr>
          </a:p>
          <a:p>
            <a:pPr>
              <a:spcBef>
                <a:spcPts val="200"/>
              </a:spcBef>
              <a:buFont typeface="Wingdings" pitchFamily="2" charset="2"/>
              <a:buChar char="ü"/>
              <a:defRPr/>
            </a:pPr>
            <a:r>
              <a:rPr lang="lv-LV" i="1" dirty="0">
                <a:latin typeface="+mj-lt"/>
              </a:rPr>
              <a:t> </a:t>
            </a:r>
            <a:r>
              <a:rPr lang="en-US" i="1" dirty="0" err="1" smtClean="0">
                <a:latin typeface="+mj-lt"/>
              </a:rPr>
              <a:t>Izgl</a:t>
            </a:r>
            <a:r>
              <a:rPr lang="lv-LV" i="1" dirty="0" smtClean="0">
                <a:latin typeface="+mj-lt"/>
              </a:rPr>
              <a:t>ītība un kultūra;</a:t>
            </a:r>
          </a:p>
          <a:p>
            <a:pPr>
              <a:spcBef>
                <a:spcPts val="200"/>
              </a:spcBef>
              <a:buFont typeface="Wingdings" pitchFamily="2" charset="2"/>
              <a:buChar char="ü"/>
              <a:defRPr/>
            </a:pPr>
            <a:r>
              <a:rPr lang="lv-LV" i="1" dirty="0" smtClean="0">
                <a:latin typeface="+mj-lt"/>
              </a:rPr>
              <a:t> Degvielas vairum/mazumtirdzniecība.</a:t>
            </a:r>
            <a:endParaRPr lang="lv-LV" i="1" dirty="0">
              <a:latin typeface="+mj-lt"/>
            </a:endParaRPr>
          </a:p>
        </p:txBody>
      </p:sp>
      <p:pic>
        <p:nvPicPr>
          <p:cNvPr id="15365" name="Picture 5"/>
          <p:cNvPicPr>
            <a:picLocks noChangeAspect="1" noChangeArrowheads="1"/>
          </p:cNvPicPr>
          <p:nvPr/>
        </p:nvPicPr>
        <p:blipFill>
          <a:blip r:embed="rId3" cstate="print"/>
          <a:srcRect/>
          <a:stretch>
            <a:fillRect/>
          </a:stretch>
        </p:blipFill>
        <p:spPr bwMode="auto">
          <a:xfrm>
            <a:off x="2141538" y="1749425"/>
            <a:ext cx="6496050" cy="4248150"/>
          </a:xfrm>
          <a:prstGeom prst="rect">
            <a:avLst/>
          </a:prstGeom>
          <a:noFill/>
          <a:ln w="9525">
            <a:noFill/>
            <a:miter lim="800000"/>
            <a:headEnd/>
            <a:tailEnd/>
          </a:ln>
          <a:effectLst/>
        </p:spPr>
      </p:pic>
      <p:sp>
        <p:nvSpPr>
          <p:cNvPr id="9" name="Rounded Rectangle 8"/>
          <p:cNvSpPr/>
          <p:nvPr/>
        </p:nvSpPr>
        <p:spPr bwMode="auto">
          <a:xfrm>
            <a:off x="250825" y="4823471"/>
            <a:ext cx="1723889" cy="759182"/>
          </a:xfrm>
          <a:prstGeom prst="roundRect">
            <a:avLst/>
          </a:prstGeom>
          <a:noFill/>
          <a:ln w="9525"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0" name="Rectangle 9"/>
          <p:cNvSpPr/>
          <p:nvPr/>
        </p:nvSpPr>
        <p:spPr bwMode="auto">
          <a:xfrm>
            <a:off x="2141538" y="1749425"/>
            <a:ext cx="6496050" cy="1414880"/>
          </a:xfrm>
          <a:prstGeom prst="rect">
            <a:avLst/>
          </a:prstGeom>
          <a:noFill/>
          <a:ln w="158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7775E730-23DC-4848-81AC-AEAC226B2B3C}" type="slidenum">
              <a:rPr lang="ru-RU">
                <a:solidFill>
                  <a:srgbClr val="7F7F7F"/>
                </a:solidFill>
                <a:latin typeface="Verdana" pitchFamily="34" charset="0"/>
              </a:rPr>
              <a:pPr algn="r"/>
              <a:t>25</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Nozares un </a:t>
            </a:r>
            <a:r>
              <a:rPr lang="lv-LV" sz="2400" b="1" dirty="0" smtClean="0">
                <a:solidFill>
                  <a:srgbClr val="FF9900"/>
                </a:solidFill>
                <a:effectLst>
                  <a:outerShdw blurRad="38100" dist="38100" dir="2700000" algn="tl">
                    <a:srgbClr val="C0C0C0"/>
                  </a:outerShdw>
                </a:effectLst>
              </a:rPr>
              <a:t>tirgi: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38915" name="Text Box 8"/>
          <p:cNvSpPr txBox="1">
            <a:spLocks noChangeArrowheads="1"/>
          </p:cNvSpPr>
          <p:nvPr/>
        </p:nvSpPr>
        <p:spPr bwMode="auto">
          <a:xfrm>
            <a:off x="250825" y="1319213"/>
            <a:ext cx="4321175" cy="561692"/>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Lūdzu, nosauciet aktuālās problēmas nozarēs un tirgos, kurus, Jūsuprāt, būtu jārisina Konkurences padomei!</a:t>
            </a:r>
            <a:endParaRPr lang="lv-LV" i="1" dirty="0"/>
          </a:p>
          <a:p>
            <a:pPr>
              <a:spcBef>
                <a:spcPct val="5000"/>
              </a:spcBef>
            </a:pPr>
            <a:r>
              <a:rPr lang="lv-LV" i="1" dirty="0"/>
              <a:t>%</a:t>
            </a:r>
          </a:p>
        </p:txBody>
      </p:sp>
      <p:sp>
        <p:nvSpPr>
          <p:cNvPr id="38916"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smtClean="0"/>
              <a:t>Aktuālās problēmas </a:t>
            </a:r>
            <a:r>
              <a:rPr lang="lv-LV" sz="1400" dirty="0"/>
              <a:t>nozarēs un tirgos</a:t>
            </a:r>
          </a:p>
        </p:txBody>
      </p:sp>
      <p:sp>
        <p:nvSpPr>
          <p:cNvPr id="11" name="TextBox 10"/>
          <p:cNvSpPr txBox="1"/>
          <p:nvPr/>
        </p:nvSpPr>
        <p:spPr>
          <a:xfrm>
            <a:off x="250825" y="4523362"/>
            <a:ext cx="1889479" cy="605294"/>
          </a:xfrm>
          <a:prstGeom prst="rect">
            <a:avLst/>
          </a:prstGeom>
          <a:solidFill>
            <a:schemeClr val="bg1"/>
          </a:solidFill>
        </p:spPr>
        <p:txBody>
          <a:bodyPr wrap="square">
            <a:spAutoFit/>
          </a:bodyPr>
          <a:lstStyle/>
          <a:p>
            <a:pPr>
              <a:spcBef>
                <a:spcPts val="200"/>
              </a:spcBef>
              <a:defRPr/>
            </a:pPr>
            <a:r>
              <a:rPr lang="lv-LV" i="1" dirty="0" smtClean="0">
                <a:latin typeface="+mj-lt"/>
              </a:rPr>
              <a:t>* </a:t>
            </a:r>
            <a:r>
              <a:rPr lang="lv-LV" i="1" dirty="0">
                <a:latin typeface="+mj-lt"/>
              </a:rPr>
              <a:t>Cita </a:t>
            </a:r>
            <a:r>
              <a:rPr lang="lv-LV" i="1" dirty="0" smtClean="0">
                <a:latin typeface="+mj-lt"/>
              </a:rPr>
              <a:t>atbilde: </a:t>
            </a:r>
            <a:endParaRPr lang="lv-LV" i="1" dirty="0">
              <a:latin typeface="+mj-lt"/>
            </a:endParaRPr>
          </a:p>
          <a:p>
            <a:pPr>
              <a:spcBef>
                <a:spcPts val="200"/>
              </a:spcBef>
              <a:buFont typeface="Wingdings" pitchFamily="2" charset="2"/>
              <a:buChar char="ü"/>
              <a:defRPr/>
            </a:pPr>
            <a:r>
              <a:rPr lang="lv-LV" i="1" dirty="0">
                <a:latin typeface="+mj-lt"/>
              </a:rPr>
              <a:t> </a:t>
            </a:r>
            <a:r>
              <a:rPr lang="lv-LV" i="1" dirty="0" smtClean="0">
                <a:latin typeface="+mj-lt"/>
              </a:rPr>
              <a:t>Valsts iepirkumu kontrole;</a:t>
            </a:r>
          </a:p>
          <a:p>
            <a:pPr>
              <a:spcBef>
                <a:spcPts val="200"/>
              </a:spcBef>
              <a:buFont typeface="Wingdings" pitchFamily="2" charset="2"/>
              <a:buChar char="ü"/>
              <a:defRPr/>
            </a:pPr>
            <a:r>
              <a:rPr lang="lv-LV" i="1" dirty="0" smtClean="0">
                <a:latin typeface="+mj-lt"/>
              </a:rPr>
              <a:t>Cenu dempings.</a:t>
            </a:r>
            <a:endParaRPr lang="lv-LV" i="1" dirty="0">
              <a:latin typeface="+mj-lt"/>
            </a:endParaRPr>
          </a:p>
        </p:txBody>
      </p:sp>
      <p:sp>
        <p:nvSpPr>
          <p:cNvPr id="12" name="Text Box 9"/>
          <p:cNvSpPr txBox="1">
            <a:spLocks noChangeArrowheads="1"/>
          </p:cNvSpPr>
          <p:nvPr/>
        </p:nvSpPr>
        <p:spPr bwMode="auto">
          <a:xfrm>
            <a:off x="4195763" y="1014413"/>
            <a:ext cx="4441825" cy="304800"/>
          </a:xfrm>
          <a:prstGeom prst="rect">
            <a:avLst/>
          </a:prstGeom>
          <a:noFill/>
          <a:ln w="9525">
            <a:noFill/>
            <a:miter lim="800000"/>
            <a:headEnd/>
            <a:tailEnd/>
          </a:ln>
        </p:spPr>
        <p:txBody>
          <a:bodyPr>
            <a:spAutoFit/>
          </a:bodyPr>
          <a:lstStyle/>
          <a:p>
            <a:pPr>
              <a:spcBef>
                <a:spcPct val="50000"/>
              </a:spcBef>
            </a:pPr>
            <a:r>
              <a:rPr lang="lv-LV" sz="1400" dirty="0" smtClean="0"/>
              <a:t>Problēmu risināšanas nozarēs un tirgos</a:t>
            </a:r>
            <a:endParaRPr lang="lv-LV" sz="1400" dirty="0"/>
          </a:p>
        </p:txBody>
      </p:sp>
      <p:sp>
        <p:nvSpPr>
          <p:cNvPr id="13" name="Text Box 8"/>
          <p:cNvSpPr txBox="1">
            <a:spLocks noChangeArrowheads="1"/>
          </p:cNvSpPr>
          <p:nvPr/>
        </p:nvSpPr>
        <p:spPr bwMode="auto">
          <a:xfrm>
            <a:off x="4195763" y="1319213"/>
            <a:ext cx="4321175" cy="561692"/>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Vai Konkurences padome iepriekšējā jautājumā Jūsu atzīmētās problēmas šobrīd risina/uzrauga pietiekami? </a:t>
            </a:r>
            <a:endParaRPr lang="lv-LV" i="1" dirty="0"/>
          </a:p>
          <a:p>
            <a:pPr>
              <a:spcBef>
                <a:spcPct val="5000"/>
              </a:spcBef>
            </a:pPr>
            <a:r>
              <a:rPr lang="lv-LV" i="1" dirty="0"/>
              <a:t>%</a:t>
            </a:r>
          </a:p>
        </p:txBody>
      </p:sp>
      <p:pic>
        <p:nvPicPr>
          <p:cNvPr id="2050" name="Picture 2"/>
          <p:cNvPicPr>
            <a:picLocks noChangeAspect="1" noChangeArrowheads="1"/>
          </p:cNvPicPr>
          <p:nvPr/>
        </p:nvPicPr>
        <p:blipFill>
          <a:blip r:embed="rId2" cstate="print"/>
          <a:srcRect/>
          <a:stretch>
            <a:fillRect/>
          </a:stretch>
        </p:blipFill>
        <p:spPr bwMode="auto">
          <a:xfrm>
            <a:off x="126459" y="1880905"/>
            <a:ext cx="5105400" cy="3467100"/>
          </a:xfrm>
          <a:prstGeom prst="rect">
            <a:avLst/>
          </a:prstGeom>
          <a:noFill/>
          <a:ln w="9525">
            <a:noFill/>
            <a:miter lim="800000"/>
            <a:headEnd/>
            <a:tailEnd/>
          </a:ln>
          <a:effectLst/>
        </p:spPr>
      </p:pic>
      <p:sp>
        <p:nvSpPr>
          <p:cNvPr id="14" name="Rounded Rectangle 13"/>
          <p:cNvSpPr/>
          <p:nvPr/>
        </p:nvSpPr>
        <p:spPr bwMode="auto">
          <a:xfrm>
            <a:off x="250825" y="4523362"/>
            <a:ext cx="1732215" cy="605294"/>
          </a:xfrm>
          <a:prstGeom prst="roundRect">
            <a:avLst/>
          </a:prstGeom>
          <a:noFill/>
          <a:ln w="9525"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pic>
        <p:nvPicPr>
          <p:cNvPr id="4098" name="Picture 2"/>
          <p:cNvPicPr>
            <a:picLocks noChangeAspect="1" noChangeArrowheads="1"/>
          </p:cNvPicPr>
          <p:nvPr/>
        </p:nvPicPr>
        <p:blipFill>
          <a:blip r:embed="rId3" cstate="print"/>
          <a:srcRect/>
          <a:stretch>
            <a:fillRect/>
          </a:stretch>
        </p:blipFill>
        <p:spPr bwMode="auto">
          <a:xfrm>
            <a:off x="4692650" y="1633538"/>
            <a:ext cx="3219450" cy="3590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7775E730-23DC-4848-81AC-AEAC226B2B3C}" type="slidenum">
              <a:rPr lang="ru-RU">
                <a:solidFill>
                  <a:srgbClr val="7F7F7F"/>
                </a:solidFill>
                <a:latin typeface="Verdana" pitchFamily="34" charset="0"/>
              </a:rPr>
              <a:pPr algn="r"/>
              <a:t>26</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Nozares un </a:t>
            </a:r>
            <a:r>
              <a:rPr lang="lv-LV" sz="2400" b="1" dirty="0" smtClean="0">
                <a:solidFill>
                  <a:srgbClr val="FF9900"/>
                </a:solidFill>
                <a:effectLst>
                  <a:outerShdw blurRad="38100" dist="38100" dir="2700000" algn="tl">
                    <a:srgbClr val="C0C0C0"/>
                  </a:outerShdw>
                </a:effectLst>
              </a:rPr>
              <a:t>tirgi: </a:t>
            </a:r>
            <a:r>
              <a:rPr lang="lv-LV" sz="2000" b="1" dirty="0" smtClean="0">
                <a:solidFill>
                  <a:srgbClr val="FF9900"/>
                </a:solidFill>
                <a:effectLst>
                  <a:outerShdw blurRad="38100" dist="38100" dir="2700000" algn="tl">
                    <a:srgbClr val="C0C0C0"/>
                  </a:outerShdw>
                </a:effectLst>
              </a:rPr>
              <a:t>asociācijas</a:t>
            </a:r>
            <a:endParaRPr lang="en-GB" sz="2000" b="1" dirty="0">
              <a:solidFill>
                <a:srgbClr val="FF9900"/>
              </a:solidFill>
              <a:effectLst>
                <a:outerShdw blurRad="38100" dist="38100" dir="2700000" algn="tl">
                  <a:srgbClr val="C0C0C0"/>
                </a:outerShdw>
              </a:effectLst>
            </a:endParaRPr>
          </a:p>
        </p:txBody>
      </p:sp>
      <p:sp>
        <p:nvSpPr>
          <p:cNvPr id="38915" name="Text Box 8"/>
          <p:cNvSpPr txBox="1">
            <a:spLocks noChangeArrowheads="1"/>
          </p:cNvSpPr>
          <p:nvPr/>
        </p:nvSpPr>
        <p:spPr bwMode="auto">
          <a:xfrm>
            <a:off x="250825" y="1359405"/>
            <a:ext cx="4321175" cy="561692"/>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Lūdzu, nosauciet aktuālās problēmas nozarēs un tirgos, kurus, Jūsuprāt, būtu jārisina Konkurences padomei!</a:t>
            </a:r>
            <a:endParaRPr lang="lv-LV" i="1" dirty="0"/>
          </a:p>
          <a:p>
            <a:pPr>
              <a:spcBef>
                <a:spcPct val="5000"/>
              </a:spcBef>
            </a:pPr>
            <a:r>
              <a:rPr lang="lv-LV" i="1" dirty="0"/>
              <a:t>%</a:t>
            </a:r>
          </a:p>
        </p:txBody>
      </p:sp>
      <p:sp>
        <p:nvSpPr>
          <p:cNvPr id="38916" name="Text Box 9"/>
          <p:cNvSpPr txBox="1">
            <a:spLocks noChangeArrowheads="1"/>
          </p:cNvSpPr>
          <p:nvPr/>
        </p:nvSpPr>
        <p:spPr bwMode="auto">
          <a:xfrm>
            <a:off x="250825" y="1054605"/>
            <a:ext cx="4441825" cy="304800"/>
          </a:xfrm>
          <a:prstGeom prst="rect">
            <a:avLst/>
          </a:prstGeom>
          <a:noFill/>
          <a:ln w="9525">
            <a:noFill/>
            <a:miter lim="800000"/>
            <a:headEnd/>
            <a:tailEnd/>
          </a:ln>
        </p:spPr>
        <p:txBody>
          <a:bodyPr>
            <a:spAutoFit/>
          </a:bodyPr>
          <a:lstStyle/>
          <a:p>
            <a:pPr>
              <a:spcBef>
                <a:spcPct val="50000"/>
              </a:spcBef>
            </a:pPr>
            <a:r>
              <a:rPr lang="lv-LV" sz="1400" dirty="0" smtClean="0"/>
              <a:t>Aktuālās problēmas </a:t>
            </a:r>
            <a:r>
              <a:rPr lang="lv-LV" sz="1400" dirty="0"/>
              <a:t>nozarēs un tirgos</a:t>
            </a:r>
          </a:p>
        </p:txBody>
      </p:sp>
      <p:pic>
        <p:nvPicPr>
          <p:cNvPr id="16386" name="Picture 2"/>
          <p:cNvPicPr>
            <a:picLocks noChangeAspect="1" noChangeArrowheads="1"/>
          </p:cNvPicPr>
          <p:nvPr/>
        </p:nvPicPr>
        <p:blipFill>
          <a:blip r:embed="rId2" cstate="print"/>
          <a:srcRect/>
          <a:stretch>
            <a:fillRect/>
          </a:stretch>
        </p:blipFill>
        <p:spPr bwMode="auto">
          <a:xfrm>
            <a:off x="230134" y="1931145"/>
            <a:ext cx="4362555" cy="3176247"/>
          </a:xfrm>
          <a:prstGeom prst="rect">
            <a:avLst/>
          </a:prstGeom>
          <a:noFill/>
          <a:ln w="9525">
            <a:noFill/>
            <a:miter lim="800000"/>
            <a:headEnd/>
            <a:tailEnd/>
          </a:ln>
          <a:effectLst/>
        </p:spPr>
      </p:pic>
      <p:sp>
        <p:nvSpPr>
          <p:cNvPr id="8" name="Text Box 9"/>
          <p:cNvSpPr txBox="1">
            <a:spLocks noChangeArrowheads="1"/>
          </p:cNvSpPr>
          <p:nvPr/>
        </p:nvSpPr>
        <p:spPr bwMode="auto">
          <a:xfrm>
            <a:off x="4195763" y="1054605"/>
            <a:ext cx="4441825" cy="304800"/>
          </a:xfrm>
          <a:prstGeom prst="rect">
            <a:avLst/>
          </a:prstGeom>
          <a:noFill/>
          <a:ln w="9525">
            <a:noFill/>
            <a:miter lim="800000"/>
            <a:headEnd/>
            <a:tailEnd/>
          </a:ln>
        </p:spPr>
        <p:txBody>
          <a:bodyPr>
            <a:spAutoFit/>
          </a:bodyPr>
          <a:lstStyle/>
          <a:p>
            <a:pPr>
              <a:spcBef>
                <a:spcPct val="50000"/>
              </a:spcBef>
            </a:pPr>
            <a:r>
              <a:rPr lang="lv-LV" sz="1400" dirty="0" smtClean="0"/>
              <a:t>Problēmu risināšanas nozarēs un tirgos</a:t>
            </a:r>
            <a:endParaRPr lang="lv-LV" sz="1400" dirty="0"/>
          </a:p>
        </p:txBody>
      </p:sp>
      <p:sp>
        <p:nvSpPr>
          <p:cNvPr id="9" name="Text Box 8"/>
          <p:cNvSpPr txBox="1">
            <a:spLocks noChangeArrowheads="1"/>
          </p:cNvSpPr>
          <p:nvPr/>
        </p:nvSpPr>
        <p:spPr bwMode="auto">
          <a:xfrm>
            <a:off x="4256087" y="1311026"/>
            <a:ext cx="4177699" cy="869469"/>
          </a:xfrm>
          <a:prstGeom prst="rect">
            <a:avLst/>
          </a:prstGeom>
          <a:noFill/>
          <a:ln w="9525">
            <a:noFill/>
            <a:miter lim="800000"/>
            <a:headEnd/>
            <a:tailEnd/>
          </a:ln>
        </p:spPr>
        <p:txBody>
          <a:bodyPr wrap="square">
            <a:spAutoFit/>
          </a:bodyPr>
          <a:lstStyle/>
          <a:p>
            <a:pPr>
              <a:spcBef>
                <a:spcPct val="5000"/>
              </a:spcBef>
            </a:pPr>
            <a:r>
              <a:rPr lang="lv-LV" i="1" dirty="0"/>
              <a:t>Jautājums: </a:t>
            </a:r>
            <a:r>
              <a:rPr lang="lv-LV" i="1" dirty="0" smtClean="0"/>
              <a:t>Vai Konkurences padome iepriekšējā jautājumā Jūsu atzīmētās </a:t>
            </a:r>
            <a:r>
              <a:rPr lang="lv-LV" i="1" dirty="0" smtClean="0"/>
              <a:t>problēmas (publisku personu iesaistīšanās komercdarbībā, iepirkumu karteļi, tirgus procesu uzraudzīšana) </a:t>
            </a:r>
            <a:r>
              <a:rPr lang="lv-LV" i="1" dirty="0" smtClean="0"/>
              <a:t>šobrīd risina/uzrauga pietiekami? </a:t>
            </a:r>
            <a:endParaRPr lang="lv-LV" i="1" dirty="0"/>
          </a:p>
          <a:p>
            <a:pPr>
              <a:spcBef>
                <a:spcPct val="5000"/>
              </a:spcBef>
            </a:pPr>
            <a:r>
              <a:rPr lang="lv-LV" i="1" dirty="0"/>
              <a:t>%</a:t>
            </a:r>
          </a:p>
        </p:txBody>
      </p:sp>
      <p:pic>
        <p:nvPicPr>
          <p:cNvPr id="10" name="Picture 2"/>
          <p:cNvPicPr>
            <a:picLocks noChangeAspect="1" noChangeArrowheads="1"/>
          </p:cNvPicPr>
          <p:nvPr/>
        </p:nvPicPr>
        <p:blipFill>
          <a:blip r:embed="rId3" cstate="print"/>
          <a:srcRect/>
          <a:stretch>
            <a:fillRect/>
          </a:stretch>
        </p:blipFill>
        <p:spPr bwMode="auto">
          <a:xfrm>
            <a:off x="4792661" y="1872718"/>
            <a:ext cx="3248025" cy="3209925"/>
          </a:xfrm>
          <a:prstGeom prst="rect">
            <a:avLst/>
          </a:prstGeom>
          <a:noFill/>
          <a:ln w="9525">
            <a:noFill/>
            <a:miter lim="800000"/>
            <a:headEnd/>
            <a:tailEnd/>
          </a:ln>
          <a:effectLst/>
        </p:spPr>
      </p:pic>
    </p:spTree>
    <p:extLst>
      <p:ext uri="{BB962C8B-B14F-4D97-AF65-F5344CB8AC3E}">
        <p14:creationId xmlns:p14="http://schemas.microsoft.com/office/powerpoint/2010/main" val="25733501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7775E730-23DC-4848-81AC-AEAC226B2B3C}" type="slidenum">
              <a:rPr lang="ru-RU">
                <a:solidFill>
                  <a:srgbClr val="7F7F7F"/>
                </a:solidFill>
                <a:latin typeface="Verdana" pitchFamily="34" charset="0"/>
              </a:rPr>
              <a:pPr algn="r"/>
              <a:t>27</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Nozares un </a:t>
            </a:r>
            <a:r>
              <a:rPr lang="lv-LV" sz="2400" b="1" dirty="0" smtClean="0">
                <a:solidFill>
                  <a:srgbClr val="FF9900"/>
                </a:solidFill>
                <a:effectLst>
                  <a:outerShdw blurRad="38100" dist="38100" dir="2700000" algn="tl">
                    <a:srgbClr val="C0C0C0"/>
                  </a:outerShdw>
                </a:effectLst>
              </a:rPr>
              <a:t>tirgi: </a:t>
            </a:r>
            <a:r>
              <a:rPr lang="lv-LV" sz="2000" b="1" dirty="0" smtClean="0">
                <a:solidFill>
                  <a:srgbClr val="FF9900"/>
                </a:solidFill>
                <a:effectLst>
                  <a:outerShdw blurRad="38100" dist="38100" dir="2700000" algn="tl">
                    <a:srgbClr val="C0C0C0"/>
                  </a:outerShdw>
                </a:effectLst>
              </a:rPr>
              <a:t>pašvaldības</a:t>
            </a:r>
            <a:endParaRPr lang="en-GB" sz="2000" b="1" dirty="0">
              <a:solidFill>
                <a:srgbClr val="FF9900"/>
              </a:solidFill>
              <a:effectLst>
                <a:outerShdw blurRad="38100" dist="38100" dir="2700000" algn="tl">
                  <a:srgbClr val="C0C0C0"/>
                </a:outerShdw>
              </a:effectLst>
            </a:endParaRPr>
          </a:p>
        </p:txBody>
      </p:sp>
      <p:sp>
        <p:nvSpPr>
          <p:cNvPr id="38915" name="Text Box 8"/>
          <p:cNvSpPr txBox="1">
            <a:spLocks noChangeArrowheads="1"/>
          </p:cNvSpPr>
          <p:nvPr/>
        </p:nvSpPr>
        <p:spPr bwMode="auto">
          <a:xfrm>
            <a:off x="250825" y="1319213"/>
            <a:ext cx="4321175" cy="561692"/>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Lūdzu, nosauciet aktuālās problēmas nozarēs un tirgos, kurus, Jūsuprāt, būtu jārisina Konkurences padomei!</a:t>
            </a:r>
            <a:endParaRPr lang="lv-LV" i="1" dirty="0"/>
          </a:p>
          <a:p>
            <a:pPr>
              <a:spcBef>
                <a:spcPct val="5000"/>
              </a:spcBef>
            </a:pPr>
            <a:r>
              <a:rPr lang="lv-LV" i="1" dirty="0"/>
              <a:t>%</a:t>
            </a:r>
          </a:p>
        </p:txBody>
      </p:sp>
      <p:sp>
        <p:nvSpPr>
          <p:cNvPr id="38916"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dirty="0" smtClean="0"/>
              <a:t>Aktuālās problēmas </a:t>
            </a:r>
            <a:r>
              <a:rPr lang="lv-LV" sz="1400" dirty="0"/>
              <a:t>nozarēs un tirgos</a:t>
            </a:r>
          </a:p>
        </p:txBody>
      </p:sp>
      <p:sp>
        <p:nvSpPr>
          <p:cNvPr id="10" name="Text Box 9"/>
          <p:cNvSpPr txBox="1">
            <a:spLocks noChangeArrowheads="1"/>
          </p:cNvSpPr>
          <p:nvPr/>
        </p:nvSpPr>
        <p:spPr bwMode="auto">
          <a:xfrm>
            <a:off x="4572000" y="1014413"/>
            <a:ext cx="4441825" cy="304800"/>
          </a:xfrm>
          <a:prstGeom prst="rect">
            <a:avLst/>
          </a:prstGeom>
          <a:noFill/>
          <a:ln w="9525">
            <a:noFill/>
            <a:miter lim="800000"/>
            <a:headEnd/>
            <a:tailEnd/>
          </a:ln>
        </p:spPr>
        <p:txBody>
          <a:bodyPr>
            <a:spAutoFit/>
          </a:bodyPr>
          <a:lstStyle/>
          <a:p>
            <a:pPr>
              <a:spcBef>
                <a:spcPct val="50000"/>
              </a:spcBef>
            </a:pPr>
            <a:r>
              <a:rPr lang="lv-LV" sz="1400" dirty="0" smtClean="0"/>
              <a:t>Problēmu risināšanas nozarēs un tirgos</a:t>
            </a:r>
            <a:endParaRPr lang="lv-LV" sz="1400" dirty="0"/>
          </a:p>
        </p:txBody>
      </p:sp>
      <p:pic>
        <p:nvPicPr>
          <p:cNvPr id="10244" name="Picture 4"/>
          <p:cNvPicPr>
            <a:picLocks noChangeAspect="1" noChangeArrowheads="1"/>
          </p:cNvPicPr>
          <p:nvPr/>
        </p:nvPicPr>
        <p:blipFill>
          <a:blip r:embed="rId2" cstate="print"/>
          <a:srcRect/>
          <a:stretch>
            <a:fillRect/>
          </a:stretch>
        </p:blipFill>
        <p:spPr bwMode="auto">
          <a:xfrm>
            <a:off x="4751388" y="1689100"/>
            <a:ext cx="3962400" cy="3971925"/>
          </a:xfrm>
          <a:prstGeom prst="rect">
            <a:avLst/>
          </a:prstGeom>
          <a:noFill/>
          <a:ln w="9525">
            <a:noFill/>
            <a:miter lim="800000"/>
            <a:headEnd/>
            <a:tailEnd/>
          </a:ln>
          <a:effectLst/>
        </p:spPr>
      </p:pic>
      <p:pic>
        <p:nvPicPr>
          <p:cNvPr id="10246" name="Picture 6"/>
          <p:cNvPicPr>
            <a:picLocks noChangeAspect="1" noChangeArrowheads="1"/>
          </p:cNvPicPr>
          <p:nvPr/>
        </p:nvPicPr>
        <p:blipFill>
          <a:blip r:embed="rId3" cstate="print"/>
          <a:srcRect/>
          <a:stretch>
            <a:fillRect/>
          </a:stretch>
        </p:blipFill>
        <p:spPr bwMode="auto">
          <a:xfrm>
            <a:off x="-142875" y="1877874"/>
            <a:ext cx="4714875" cy="4057650"/>
          </a:xfrm>
          <a:prstGeom prst="rect">
            <a:avLst/>
          </a:prstGeom>
          <a:noFill/>
          <a:ln w="9525">
            <a:noFill/>
            <a:miter lim="800000"/>
            <a:headEnd/>
            <a:tailEnd/>
          </a:ln>
          <a:effectLst/>
        </p:spPr>
      </p:pic>
      <p:sp>
        <p:nvSpPr>
          <p:cNvPr id="14" name="Text Box 8"/>
          <p:cNvSpPr txBox="1">
            <a:spLocks noChangeArrowheads="1"/>
          </p:cNvSpPr>
          <p:nvPr/>
        </p:nvSpPr>
        <p:spPr bwMode="auto">
          <a:xfrm>
            <a:off x="2838673" y="4152817"/>
            <a:ext cx="2858742" cy="1938992"/>
          </a:xfrm>
          <a:prstGeom prst="rect">
            <a:avLst/>
          </a:prstGeom>
          <a:noFill/>
          <a:ln w="9525">
            <a:noFill/>
            <a:miter lim="800000"/>
            <a:headEnd/>
            <a:tailEnd/>
          </a:ln>
        </p:spPr>
        <p:txBody>
          <a:bodyPr wrap="square">
            <a:spAutoFit/>
          </a:bodyPr>
          <a:lstStyle/>
          <a:p>
            <a:r>
              <a:rPr lang="lv-LV" b="1" i="1" dirty="0" smtClean="0"/>
              <a:t>*Pamatojums:</a:t>
            </a:r>
          </a:p>
          <a:p>
            <a:pPr>
              <a:buFontTx/>
              <a:buChar char="-"/>
            </a:pPr>
            <a:r>
              <a:rPr lang="lv-LV" i="1" dirty="0" smtClean="0"/>
              <a:t>'Aplokšņu algas' ir arī konkurences jautājums;</a:t>
            </a:r>
          </a:p>
          <a:p>
            <a:pPr>
              <a:buFontTx/>
              <a:buChar char="-"/>
            </a:pPr>
            <a:r>
              <a:rPr lang="lv-LV" i="1" dirty="0" smtClean="0"/>
              <a:t> Pārāk maza uzmanība veltīta pārkāpumiem, kas tieši ietekmē mazo un vidējo biznesu reģionos. (Pašvaldības un Pašvaldību kapitālsabiedrības finanšu rādītāju uzlabošanas nolūkos nodarbojas uzņēmējdarbību tajās jomās, kur pastāv konkurence privātajā sektorā);</a:t>
            </a:r>
          </a:p>
          <a:p>
            <a:pPr>
              <a:buFontTx/>
              <a:buChar char="-"/>
            </a:pPr>
            <a:r>
              <a:rPr lang="lv-LV" i="1" dirty="0" smtClean="0"/>
              <a:t> Par maz iesaistās tirgus procesu ietekmē;</a:t>
            </a:r>
          </a:p>
          <a:p>
            <a:pPr>
              <a:buFontTx/>
              <a:buChar char="-"/>
            </a:pPr>
            <a:r>
              <a:rPr lang="lv-LV" i="1" dirty="0" smtClean="0"/>
              <a:t> Par to liecina degvielas cenu izmaiņas visiem tirgotājiem vienā momentā.</a:t>
            </a:r>
          </a:p>
        </p:txBody>
      </p:sp>
      <p:sp>
        <p:nvSpPr>
          <p:cNvPr id="15" name="Rounded Rectangle 14"/>
          <p:cNvSpPr/>
          <p:nvPr/>
        </p:nvSpPr>
        <p:spPr bwMode="auto">
          <a:xfrm>
            <a:off x="2828625" y="4142769"/>
            <a:ext cx="2858742" cy="1938992"/>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cxnSp>
        <p:nvCxnSpPr>
          <p:cNvPr id="17" name="Straight Arrow Connector 16"/>
          <p:cNvCxnSpPr/>
          <p:nvPr/>
        </p:nvCxnSpPr>
        <p:spPr bwMode="auto">
          <a:xfrm flipH="1">
            <a:off x="4249904" y="3265611"/>
            <a:ext cx="1437463" cy="887206"/>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
        <p:nvSpPr>
          <p:cNvPr id="18" name="Text Box 8"/>
          <p:cNvSpPr txBox="1">
            <a:spLocks noChangeArrowheads="1"/>
          </p:cNvSpPr>
          <p:nvPr/>
        </p:nvSpPr>
        <p:spPr bwMode="auto">
          <a:xfrm>
            <a:off x="6913346" y="5407109"/>
            <a:ext cx="1621054" cy="507831"/>
          </a:xfrm>
          <a:prstGeom prst="rect">
            <a:avLst/>
          </a:prstGeom>
          <a:noFill/>
          <a:ln w="9525">
            <a:noFill/>
            <a:miter lim="800000"/>
            <a:headEnd/>
            <a:tailEnd/>
          </a:ln>
        </p:spPr>
        <p:txBody>
          <a:bodyPr wrap="square">
            <a:spAutoFit/>
          </a:bodyPr>
          <a:lstStyle/>
          <a:p>
            <a:r>
              <a:rPr lang="lv-LV" sz="900" b="1" i="1" dirty="0" smtClean="0"/>
              <a:t>*Pamatojums:</a:t>
            </a:r>
          </a:p>
          <a:p>
            <a:pPr>
              <a:buFontTx/>
              <a:buChar char="-"/>
            </a:pPr>
            <a:r>
              <a:rPr lang="lv-LV" sz="900" i="1" dirty="0" smtClean="0"/>
              <a:t> Publiskā informācija apliecina rezultatīvu darbu.</a:t>
            </a:r>
          </a:p>
        </p:txBody>
      </p:sp>
      <p:sp>
        <p:nvSpPr>
          <p:cNvPr id="20" name="Rounded Rectangle 19"/>
          <p:cNvSpPr/>
          <p:nvPr/>
        </p:nvSpPr>
        <p:spPr bwMode="auto">
          <a:xfrm>
            <a:off x="6913346" y="5407109"/>
            <a:ext cx="1501080" cy="507831"/>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cxnSp>
        <p:nvCxnSpPr>
          <p:cNvPr id="22" name="Straight Arrow Connector 21"/>
          <p:cNvCxnSpPr/>
          <p:nvPr/>
        </p:nvCxnSpPr>
        <p:spPr bwMode="auto">
          <a:xfrm>
            <a:off x="7548664" y="5038928"/>
            <a:ext cx="0" cy="368181"/>
          </a:xfrm>
          <a:prstGeom prst="straightConnector1">
            <a:avLst/>
          </a:prstGeom>
          <a:solidFill>
            <a:srgbClr val="C0C0C0"/>
          </a:solidFill>
          <a:ln w="12700" cap="flat" cmpd="sng" algn="ctr">
            <a:solidFill>
              <a:srgbClr val="FF0000"/>
            </a:solidFill>
            <a:prstDash val="solid"/>
            <a:round/>
            <a:headEnd type="none" w="med" len="med"/>
            <a:tailEnd type="arrow"/>
          </a:ln>
          <a:effectLst/>
        </p:spPr>
      </p:cxnSp>
      <p:sp>
        <p:nvSpPr>
          <p:cNvPr id="19" name="Text Box 8"/>
          <p:cNvSpPr txBox="1">
            <a:spLocks noChangeArrowheads="1"/>
          </p:cNvSpPr>
          <p:nvPr/>
        </p:nvSpPr>
        <p:spPr bwMode="auto">
          <a:xfrm>
            <a:off x="4536089" y="1314944"/>
            <a:ext cx="4177699" cy="869469"/>
          </a:xfrm>
          <a:prstGeom prst="rect">
            <a:avLst/>
          </a:prstGeom>
          <a:noFill/>
          <a:ln w="9525">
            <a:noFill/>
            <a:miter lim="800000"/>
            <a:headEnd/>
            <a:tailEnd/>
          </a:ln>
        </p:spPr>
        <p:txBody>
          <a:bodyPr wrap="square">
            <a:spAutoFit/>
          </a:bodyPr>
          <a:lstStyle/>
          <a:p>
            <a:pPr>
              <a:spcBef>
                <a:spcPct val="5000"/>
              </a:spcBef>
            </a:pPr>
            <a:r>
              <a:rPr lang="lv-LV" i="1" dirty="0"/>
              <a:t>Jautājums: </a:t>
            </a:r>
            <a:r>
              <a:rPr lang="lv-LV" i="1" dirty="0" smtClean="0"/>
              <a:t>Vai Konkurences padome iepriekšējā jautājumā Jūsu atzīmētās </a:t>
            </a:r>
            <a:r>
              <a:rPr lang="lv-LV" i="1" dirty="0" smtClean="0"/>
              <a:t>problēmas (publisku personu iesaistīšanās komercdarbībā, iepirkumu karteļi, tirgus procesu uzraudzīšana) </a:t>
            </a:r>
            <a:r>
              <a:rPr lang="lv-LV" i="1" dirty="0" smtClean="0"/>
              <a:t>šobrīd risina/uzrauga pietiekami? </a:t>
            </a:r>
            <a:endParaRPr lang="lv-LV" i="1" dirty="0"/>
          </a:p>
          <a:p>
            <a:pPr>
              <a:spcBef>
                <a:spcPct val="5000"/>
              </a:spcBef>
            </a:pPr>
            <a:r>
              <a:rPr lang="lv-LV" i="1" dirty="0"/>
              <a:t>%</a:t>
            </a:r>
          </a:p>
        </p:txBody>
      </p:sp>
    </p:spTree>
    <p:extLst>
      <p:ext uri="{BB962C8B-B14F-4D97-AF65-F5344CB8AC3E}">
        <p14:creationId xmlns:p14="http://schemas.microsoft.com/office/powerpoint/2010/main" val="19107264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EF9941AB-42EF-4119-B2F3-603CDFA3B36E}" type="slidenum">
              <a:rPr lang="ru-RU">
                <a:solidFill>
                  <a:srgbClr val="7F7F7F"/>
                </a:solidFill>
                <a:latin typeface="Verdana" pitchFamily="34" charset="0"/>
              </a:rPr>
              <a:pPr algn="r"/>
              <a:t>28</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Svarīgākie </a:t>
            </a:r>
            <a:r>
              <a:rPr lang="lv-LV" sz="2400" b="1" dirty="0" smtClean="0">
                <a:solidFill>
                  <a:srgbClr val="FF9900"/>
                </a:solidFill>
                <a:effectLst>
                  <a:outerShdw blurRad="38100" dist="38100" dir="2700000" algn="tl">
                    <a:srgbClr val="C0C0C0"/>
                  </a:outerShdw>
                </a:effectLst>
              </a:rPr>
              <a:t>jautājumi: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31747" name="Text Box 8"/>
          <p:cNvSpPr txBox="1">
            <a:spLocks noChangeArrowheads="1"/>
          </p:cNvSpPr>
          <p:nvPr/>
        </p:nvSpPr>
        <p:spPr bwMode="auto">
          <a:xfrm>
            <a:off x="250825" y="1319213"/>
            <a:ext cx="4560888" cy="1030287"/>
          </a:xfrm>
          <a:prstGeom prst="rect">
            <a:avLst/>
          </a:prstGeom>
          <a:noFill/>
          <a:ln w="9525">
            <a:noFill/>
            <a:miter lim="800000"/>
            <a:headEnd/>
            <a:tailEnd/>
          </a:ln>
        </p:spPr>
        <p:txBody>
          <a:bodyPr>
            <a:spAutoFit/>
          </a:bodyPr>
          <a:lstStyle/>
          <a:p>
            <a:pPr>
              <a:spcBef>
                <a:spcPct val="5000"/>
              </a:spcBef>
            </a:pPr>
            <a:r>
              <a:rPr lang="lv-LV" i="1"/>
              <a:t>Jautājums: Kādiem jautājumiem, Jūsuprāt, Konkurences padomei būtu jāvelta galvenā uzmanība? Lūdzu, sarindojiet šos jautājumus prioritārā secībā skalā no 1 līdz 5, kur 1 nozīmē - jāvelta vislielākā uzmanība, bet 5 – vismazākā.</a:t>
            </a:r>
          </a:p>
          <a:p>
            <a:pPr>
              <a:spcBef>
                <a:spcPct val="5000"/>
              </a:spcBef>
            </a:pPr>
            <a:r>
              <a:rPr lang="lv-LV" i="1"/>
              <a:t>%</a:t>
            </a:r>
            <a:r>
              <a:rPr lang="en-US" i="1"/>
              <a:t>; </a:t>
            </a:r>
            <a:r>
              <a:rPr lang="lv-LV" i="1"/>
              <a:t>VID </a:t>
            </a:r>
          </a:p>
          <a:p>
            <a:pPr>
              <a:spcBef>
                <a:spcPct val="5000"/>
              </a:spcBef>
            </a:pPr>
            <a:r>
              <a:rPr lang="lv-LV" i="1"/>
              <a:t>(vidējais no 1 “</a:t>
            </a:r>
            <a:r>
              <a:rPr lang="en-US" i="1"/>
              <a:t>j</a:t>
            </a:r>
            <a:r>
              <a:rPr lang="lv-LV" i="1"/>
              <a:t>āv</a:t>
            </a:r>
            <a:r>
              <a:rPr lang="en-US" i="1"/>
              <a:t>elta</a:t>
            </a:r>
            <a:r>
              <a:rPr lang="lv-LV" i="1"/>
              <a:t> vislielākā uzmanība” ; 5 “vismazākā uzmanība” )</a:t>
            </a:r>
          </a:p>
          <a:p>
            <a:pPr>
              <a:spcBef>
                <a:spcPct val="5000"/>
              </a:spcBef>
            </a:pPr>
            <a:endParaRPr lang="lv-LV" i="1"/>
          </a:p>
        </p:txBody>
      </p:sp>
      <p:sp>
        <p:nvSpPr>
          <p:cNvPr id="31748" name="Text Box 9"/>
          <p:cNvSpPr txBox="1">
            <a:spLocks noChangeArrowheads="1"/>
          </p:cNvSpPr>
          <p:nvPr/>
        </p:nvSpPr>
        <p:spPr bwMode="auto">
          <a:xfrm>
            <a:off x="250825" y="1014413"/>
            <a:ext cx="5513388" cy="304800"/>
          </a:xfrm>
          <a:prstGeom prst="rect">
            <a:avLst/>
          </a:prstGeom>
          <a:noFill/>
          <a:ln w="9525">
            <a:noFill/>
            <a:miter lim="800000"/>
            <a:headEnd/>
            <a:tailEnd/>
          </a:ln>
        </p:spPr>
        <p:txBody>
          <a:bodyPr>
            <a:spAutoFit/>
          </a:bodyPr>
          <a:lstStyle/>
          <a:p>
            <a:pPr>
              <a:spcBef>
                <a:spcPct val="50000"/>
              </a:spcBef>
            </a:pPr>
            <a:r>
              <a:rPr lang="lv-LV" sz="1400"/>
              <a:t>Jautājumi, kuriem jāvelta galvenā uzmanība </a:t>
            </a:r>
          </a:p>
        </p:txBody>
      </p:sp>
      <p:pic>
        <p:nvPicPr>
          <p:cNvPr id="5122" name="Picture 2"/>
          <p:cNvPicPr>
            <a:picLocks noChangeAspect="1" noChangeArrowheads="1"/>
          </p:cNvPicPr>
          <p:nvPr/>
        </p:nvPicPr>
        <p:blipFill>
          <a:blip r:embed="rId3" cstate="print"/>
          <a:srcRect/>
          <a:stretch>
            <a:fillRect/>
          </a:stretch>
        </p:blipFill>
        <p:spPr bwMode="auto">
          <a:xfrm>
            <a:off x="2455864" y="2169946"/>
            <a:ext cx="6181725" cy="3552825"/>
          </a:xfrm>
          <a:prstGeom prst="rect">
            <a:avLst/>
          </a:prstGeom>
          <a:noFill/>
          <a:ln w="9525">
            <a:noFill/>
            <a:miter lim="800000"/>
            <a:headEnd/>
            <a:tailEnd/>
          </a:ln>
          <a:effectLst/>
        </p:spPr>
      </p:pic>
      <p:sp>
        <p:nvSpPr>
          <p:cNvPr id="10" name="Rectangle 10"/>
          <p:cNvSpPr>
            <a:spLocks noChangeArrowheads="1"/>
          </p:cNvSpPr>
          <p:nvPr/>
        </p:nvSpPr>
        <p:spPr bwMode="auto">
          <a:xfrm>
            <a:off x="2924070" y="2169946"/>
            <a:ext cx="5366141" cy="1186203"/>
          </a:xfrm>
          <a:prstGeom prst="rect">
            <a:avLst/>
          </a:prstGeom>
          <a:noFill/>
          <a:ln w="15875" algn="ctr">
            <a:solidFill>
              <a:srgbClr val="0070C0"/>
            </a:solidFill>
            <a:round/>
            <a:headEnd/>
            <a:tailEnd/>
          </a:ln>
        </p:spPr>
        <p:txBody>
          <a:bodyPr/>
          <a:lstStyle/>
          <a:p>
            <a:pPr>
              <a:spcBef>
                <a:spcPct val="20000"/>
              </a:spcBef>
              <a:buFontTx/>
              <a:buChar char="•"/>
            </a:pPr>
            <a:endParaRPr lang="lv-LV" sz="1800">
              <a:latin typeface="Verdan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smtClean="0"/>
              <a:t>Svarīgākie jautājumi: </a:t>
            </a:r>
            <a:r>
              <a:rPr lang="lv-LV" sz="2000" dirty="0" smtClean="0"/>
              <a:t>pašvaldības</a:t>
            </a:r>
            <a:endParaRPr lang="lv-LV" sz="2000" dirty="0"/>
          </a:p>
        </p:txBody>
      </p:sp>
      <p:sp>
        <p:nvSpPr>
          <p:cNvPr id="4" name="Slide Number Placeholder 3"/>
          <p:cNvSpPr>
            <a:spLocks noGrp="1"/>
          </p:cNvSpPr>
          <p:nvPr>
            <p:ph type="sldNum" sz="quarter" idx="10"/>
          </p:nvPr>
        </p:nvSpPr>
        <p:spPr/>
        <p:txBody>
          <a:bodyPr/>
          <a:lstStyle/>
          <a:p>
            <a:pPr>
              <a:defRPr/>
            </a:pPr>
            <a:fld id="{B71C65A1-7330-4F8F-AC1D-4ABC3BFE3C6C}" type="slidenum">
              <a:rPr lang="ru-RU" smtClean="0"/>
              <a:pPr>
                <a:defRPr/>
              </a:pPr>
              <a:t>29</a:t>
            </a:fld>
            <a:endParaRPr lang="ru-RU"/>
          </a:p>
        </p:txBody>
      </p:sp>
      <p:sp>
        <p:nvSpPr>
          <p:cNvPr id="5" name="Text Box 9"/>
          <p:cNvSpPr txBox="1">
            <a:spLocks noChangeArrowheads="1"/>
          </p:cNvSpPr>
          <p:nvPr/>
        </p:nvSpPr>
        <p:spPr bwMode="auto">
          <a:xfrm>
            <a:off x="250825" y="1014413"/>
            <a:ext cx="5513388" cy="304800"/>
          </a:xfrm>
          <a:prstGeom prst="rect">
            <a:avLst/>
          </a:prstGeom>
          <a:noFill/>
          <a:ln w="9525">
            <a:noFill/>
            <a:miter lim="800000"/>
            <a:headEnd/>
            <a:tailEnd/>
          </a:ln>
        </p:spPr>
        <p:txBody>
          <a:bodyPr>
            <a:spAutoFit/>
          </a:bodyPr>
          <a:lstStyle/>
          <a:p>
            <a:pPr>
              <a:spcBef>
                <a:spcPct val="50000"/>
              </a:spcBef>
            </a:pPr>
            <a:r>
              <a:rPr lang="lv-LV" sz="1400" dirty="0"/>
              <a:t>Jautājumi, kuriem jāvelta galvenā uzmanība </a:t>
            </a:r>
          </a:p>
        </p:txBody>
      </p:sp>
      <p:sp>
        <p:nvSpPr>
          <p:cNvPr id="6" name="Text Box 8"/>
          <p:cNvSpPr txBox="1">
            <a:spLocks noChangeArrowheads="1"/>
          </p:cNvSpPr>
          <p:nvPr/>
        </p:nvSpPr>
        <p:spPr bwMode="auto">
          <a:xfrm>
            <a:off x="250825" y="1319213"/>
            <a:ext cx="4560888" cy="1030287"/>
          </a:xfrm>
          <a:prstGeom prst="rect">
            <a:avLst/>
          </a:prstGeom>
          <a:noFill/>
          <a:ln w="9525">
            <a:noFill/>
            <a:miter lim="800000"/>
            <a:headEnd/>
            <a:tailEnd/>
          </a:ln>
        </p:spPr>
        <p:txBody>
          <a:bodyPr>
            <a:spAutoFit/>
          </a:bodyPr>
          <a:lstStyle/>
          <a:p>
            <a:pPr>
              <a:spcBef>
                <a:spcPct val="5000"/>
              </a:spcBef>
            </a:pPr>
            <a:r>
              <a:rPr lang="lv-LV" i="1" dirty="0"/>
              <a:t>Jautājums: Kādiem jautājumiem, Jūsuprāt, Konkurences padomei būtu jāvelta galvenā uzmanība? Lūdzu, sarindojiet šos jautājumus prioritārā secībā skalā no 1 līdz 5, kur 1 nozīmē - jāvelta vislielākā uzmanība, bet 5 – vismazākā.</a:t>
            </a:r>
          </a:p>
          <a:p>
            <a:pPr>
              <a:spcBef>
                <a:spcPct val="5000"/>
              </a:spcBef>
            </a:pPr>
            <a:r>
              <a:rPr lang="lv-LV" i="1" dirty="0"/>
              <a:t>%</a:t>
            </a:r>
            <a:r>
              <a:rPr lang="en-US" i="1" dirty="0"/>
              <a:t>; </a:t>
            </a:r>
            <a:r>
              <a:rPr lang="lv-LV" i="1" dirty="0"/>
              <a:t>VID </a:t>
            </a:r>
          </a:p>
          <a:p>
            <a:pPr>
              <a:spcBef>
                <a:spcPct val="5000"/>
              </a:spcBef>
            </a:pPr>
            <a:r>
              <a:rPr lang="lv-LV" i="1" dirty="0"/>
              <a:t>(vidējais no 1 “</a:t>
            </a:r>
            <a:r>
              <a:rPr lang="en-US" i="1" dirty="0"/>
              <a:t>j</a:t>
            </a:r>
            <a:r>
              <a:rPr lang="lv-LV" i="1" dirty="0"/>
              <a:t>āv</a:t>
            </a:r>
            <a:r>
              <a:rPr lang="en-US" i="1" dirty="0" err="1"/>
              <a:t>elta</a:t>
            </a:r>
            <a:r>
              <a:rPr lang="lv-LV" i="1" dirty="0"/>
              <a:t> vislielākā uzmanība” ; 5 “vismazākā uzmanība” )</a:t>
            </a:r>
          </a:p>
          <a:p>
            <a:pPr>
              <a:spcBef>
                <a:spcPct val="5000"/>
              </a:spcBef>
            </a:pPr>
            <a:endParaRPr lang="lv-LV" i="1" dirty="0"/>
          </a:p>
        </p:txBody>
      </p:sp>
      <p:sp>
        <p:nvSpPr>
          <p:cNvPr id="10" name="Rectangle 10"/>
          <p:cNvSpPr>
            <a:spLocks noChangeArrowheads="1"/>
          </p:cNvSpPr>
          <p:nvPr/>
        </p:nvSpPr>
        <p:spPr bwMode="auto">
          <a:xfrm>
            <a:off x="2625896" y="2127250"/>
            <a:ext cx="5282692" cy="1501167"/>
          </a:xfrm>
          <a:prstGeom prst="rect">
            <a:avLst/>
          </a:prstGeom>
          <a:noFill/>
          <a:ln w="15875" algn="ctr">
            <a:solidFill>
              <a:srgbClr val="0070C0"/>
            </a:solidFill>
            <a:round/>
            <a:headEnd/>
            <a:tailEnd/>
          </a:ln>
        </p:spPr>
        <p:txBody>
          <a:bodyPr/>
          <a:lstStyle/>
          <a:p>
            <a:pPr>
              <a:spcBef>
                <a:spcPct val="20000"/>
              </a:spcBef>
              <a:buFontTx/>
              <a:buChar char="•"/>
            </a:pPr>
            <a:endParaRPr lang="lv-LV" sz="1800">
              <a:latin typeface="Verdan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2151063" y="2127250"/>
            <a:ext cx="6486525" cy="4181475"/>
          </a:xfrm>
          <a:prstGeom prst="rect">
            <a:avLst/>
          </a:prstGeom>
          <a:noFill/>
          <a:ln w="9525">
            <a:noFill/>
            <a:miter lim="800000"/>
            <a:headEnd/>
            <a:tailEnd/>
          </a:ln>
          <a:effectLst/>
        </p:spPr>
      </p:pic>
      <p:sp>
        <p:nvSpPr>
          <p:cNvPr id="11" name="Text Box 8"/>
          <p:cNvSpPr txBox="1">
            <a:spLocks noChangeArrowheads="1"/>
          </p:cNvSpPr>
          <p:nvPr/>
        </p:nvSpPr>
        <p:spPr bwMode="auto">
          <a:xfrm>
            <a:off x="250825" y="2349500"/>
            <a:ext cx="1849268" cy="507831"/>
          </a:xfrm>
          <a:prstGeom prst="rect">
            <a:avLst/>
          </a:prstGeom>
          <a:noFill/>
          <a:ln w="9525">
            <a:noFill/>
            <a:miter lim="800000"/>
            <a:headEnd/>
            <a:tailEnd/>
          </a:ln>
        </p:spPr>
        <p:txBody>
          <a:bodyPr wrap="square">
            <a:spAutoFit/>
          </a:bodyPr>
          <a:lstStyle/>
          <a:p>
            <a:r>
              <a:rPr lang="lv-LV" sz="900" b="1" i="1" dirty="0" smtClean="0"/>
              <a:t>*Cita atbilde:</a:t>
            </a:r>
          </a:p>
          <a:p>
            <a:r>
              <a:rPr lang="lv-LV" sz="900" i="1" dirty="0" smtClean="0"/>
              <a:t>- Būt neatkarīgiem;</a:t>
            </a:r>
          </a:p>
          <a:p>
            <a:pPr>
              <a:buFontTx/>
              <a:buChar char="-"/>
            </a:pPr>
            <a:r>
              <a:rPr lang="lv-LV" sz="900" i="1" dirty="0" smtClean="0"/>
              <a:t>Tirgus dalībnieku vienošanās.</a:t>
            </a:r>
          </a:p>
        </p:txBody>
      </p:sp>
      <p:sp>
        <p:nvSpPr>
          <p:cNvPr id="12" name="Rounded Rectangle 11"/>
          <p:cNvSpPr/>
          <p:nvPr/>
        </p:nvSpPr>
        <p:spPr bwMode="auto">
          <a:xfrm>
            <a:off x="250825" y="2349500"/>
            <a:ext cx="1704435" cy="507831"/>
          </a:xfrm>
          <a:prstGeom prst="round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171646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D294F73E-C22E-4BDF-B7C7-D881C163EE60}" type="slidenum">
              <a:rPr lang="ru-RU">
                <a:solidFill>
                  <a:srgbClr val="7F7F7F"/>
                </a:solidFill>
                <a:latin typeface="Verdana" pitchFamily="34" charset="0"/>
              </a:rPr>
              <a:pPr algn="r"/>
              <a:t>3</a:t>
            </a:fld>
            <a:endParaRPr lang="ru-RU">
              <a:solidFill>
                <a:srgbClr val="7F7F7F"/>
              </a:solidFill>
              <a:latin typeface="Verdana" pitchFamily="34" charset="0"/>
            </a:endParaRPr>
          </a:p>
        </p:txBody>
      </p:sp>
      <p:sp>
        <p:nvSpPr>
          <p:cNvPr id="5" name="Title 4"/>
          <p:cNvSpPr>
            <a:spLocks/>
          </p:cNvSpPr>
          <p:nvPr/>
        </p:nvSpPr>
        <p:spPr bwMode="auto">
          <a:xfrm>
            <a:off x="685800" y="2490788"/>
            <a:ext cx="7772400" cy="1470025"/>
          </a:xfrm>
          <a:prstGeom prst="rect">
            <a:avLst/>
          </a:prstGeom>
          <a:noFill/>
          <a:ln w="9525">
            <a:noFill/>
            <a:miter lim="800000"/>
            <a:headEnd/>
            <a:tailEnd/>
          </a:ln>
        </p:spPr>
        <p:txBody>
          <a:bodyPr anchor="ctr"/>
          <a:lstStyle/>
          <a:p>
            <a:pPr algn="ctr" eaLnBrk="0" hangingPunct="0">
              <a:defRPr/>
            </a:pPr>
            <a:r>
              <a:rPr lang="lv-LV" sz="2800" b="1" dirty="0">
                <a:solidFill>
                  <a:srgbClr val="FF9900"/>
                </a:solidFill>
                <a:effectLst>
                  <a:outerShdw blurRad="38100" dist="38100" dir="2700000" algn="tl">
                    <a:srgbClr val="C0C0C0"/>
                  </a:outerShdw>
                </a:effectLst>
              </a:rPr>
              <a:t>Saskare ar Konkurences padomi</a:t>
            </a:r>
            <a:endParaRPr lang="en-GB" sz="2800" b="1" dirty="0">
              <a:solidFill>
                <a:srgbClr val="FF99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EF8A4088-FAF6-45B2-A8DC-5F0C0C91E4DD}" type="slidenum">
              <a:rPr lang="ru-RU">
                <a:solidFill>
                  <a:srgbClr val="7F7F7F"/>
                </a:solidFill>
                <a:latin typeface="Verdana" pitchFamily="34" charset="0"/>
              </a:rPr>
              <a:pPr algn="r"/>
              <a:t>30</a:t>
            </a:fld>
            <a:endParaRPr lang="ru-RU">
              <a:solidFill>
                <a:srgbClr val="7F7F7F"/>
              </a:solidFill>
              <a:latin typeface="Verdana" pitchFamily="34" charset="0"/>
            </a:endParaRPr>
          </a:p>
        </p:txBody>
      </p:sp>
      <p:sp>
        <p:nvSpPr>
          <p:cNvPr id="5" name="Title 4"/>
          <p:cNvSpPr>
            <a:spLocks/>
          </p:cNvSpPr>
          <p:nvPr/>
        </p:nvSpPr>
        <p:spPr bwMode="auto">
          <a:xfrm>
            <a:off x="685800" y="2490788"/>
            <a:ext cx="7772400" cy="1470025"/>
          </a:xfrm>
          <a:prstGeom prst="rect">
            <a:avLst/>
          </a:prstGeom>
          <a:noFill/>
          <a:ln w="9525">
            <a:noFill/>
            <a:miter lim="800000"/>
            <a:headEnd/>
            <a:tailEnd/>
          </a:ln>
        </p:spPr>
        <p:txBody>
          <a:bodyPr anchor="ctr"/>
          <a:lstStyle/>
          <a:p>
            <a:pPr algn="ctr" eaLnBrk="0" hangingPunct="0">
              <a:defRPr/>
            </a:pPr>
            <a:r>
              <a:rPr lang="lv-LV" sz="2800" b="1">
                <a:solidFill>
                  <a:srgbClr val="FF9900"/>
                </a:solidFill>
                <a:effectLst>
                  <a:outerShdw blurRad="38100" dist="38100" dir="2700000" algn="tl">
                    <a:srgbClr val="C0C0C0"/>
                  </a:outerShdw>
                </a:effectLst>
              </a:rPr>
              <a:t>Informētība un Konkurences padomes sniegtās informācijas novērtējums</a:t>
            </a:r>
            <a:endParaRPr lang="en-GB" sz="2800" b="1">
              <a:solidFill>
                <a:srgbClr val="FF99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DABD047D-8866-4CD6-ABBC-B9F6BDA17FC0}" type="slidenum">
              <a:rPr lang="ru-RU">
                <a:solidFill>
                  <a:srgbClr val="7F7F7F"/>
                </a:solidFill>
                <a:latin typeface="Verdana" pitchFamily="34" charset="0"/>
              </a:rPr>
              <a:pPr algn="r"/>
              <a:t>31</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Iecietības </a:t>
            </a:r>
            <a:r>
              <a:rPr lang="lv-LV" sz="2400" b="1" dirty="0" smtClean="0">
                <a:solidFill>
                  <a:srgbClr val="FF9900"/>
                </a:solidFill>
                <a:effectLst>
                  <a:outerShdw blurRad="38100" dist="38100" dir="2700000" algn="tl">
                    <a:srgbClr val="C0C0C0"/>
                  </a:outerShdw>
                </a:effectLst>
              </a:rPr>
              <a:t>programma: </a:t>
            </a:r>
            <a:r>
              <a:rPr lang="lv-LV" sz="2000" b="1" dirty="0" smtClean="0">
                <a:solidFill>
                  <a:srgbClr val="FF9900"/>
                </a:solidFill>
                <a:effectLst>
                  <a:outerShdw blurRad="38100" dist="38100" dir="2700000" algn="tl">
                    <a:srgbClr val="C0C0C0"/>
                  </a:outerShdw>
                </a:effectLst>
              </a:rPr>
              <a:t>uzņēmēji </a:t>
            </a:r>
            <a:endParaRPr lang="en-GB" sz="2000" b="1" dirty="0">
              <a:solidFill>
                <a:srgbClr val="FF9900"/>
              </a:solidFill>
              <a:effectLst>
                <a:outerShdw blurRad="38100" dist="38100" dir="2700000" algn="tl">
                  <a:srgbClr val="C0C0C0"/>
                </a:outerShdw>
              </a:effectLst>
            </a:endParaRPr>
          </a:p>
        </p:txBody>
      </p:sp>
      <p:sp>
        <p:nvSpPr>
          <p:cNvPr id="40964" name="Text Box 8"/>
          <p:cNvSpPr txBox="1">
            <a:spLocks noChangeArrowheads="1"/>
          </p:cNvSpPr>
          <p:nvPr/>
        </p:nvSpPr>
        <p:spPr bwMode="auto">
          <a:xfrm>
            <a:off x="250825" y="1319213"/>
            <a:ext cx="4321175" cy="557212"/>
          </a:xfrm>
          <a:prstGeom prst="rect">
            <a:avLst/>
          </a:prstGeom>
          <a:noFill/>
          <a:ln w="9525">
            <a:noFill/>
            <a:miter lim="800000"/>
            <a:headEnd/>
            <a:tailEnd/>
          </a:ln>
        </p:spPr>
        <p:txBody>
          <a:bodyPr>
            <a:spAutoFit/>
          </a:bodyPr>
          <a:lstStyle/>
          <a:p>
            <a:pPr>
              <a:spcBef>
                <a:spcPct val="5000"/>
              </a:spcBef>
            </a:pPr>
            <a:r>
              <a:rPr lang="lv-LV" i="1"/>
              <a:t>Jautājums: Vai Jūs zināt, kas ir „iecietības programma” konkurences politikas īstenošanas ietvaros? </a:t>
            </a:r>
          </a:p>
          <a:p>
            <a:pPr>
              <a:spcBef>
                <a:spcPct val="5000"/>
              </a:spcBef>
            </a:pPr>
            <a:r>
              <a:rPr lang="lv-LV" i="1"/>
              <a:t>%</a:t>
            </a:r>
          </a:p>
        </p:txBody>
      </p:sp>
      <p:sp>
        <p:nvSpPr>
          <p:cNvPr id="40965"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a:t>Informētība par iecietības programmu</a:t>
            </a:r>
          </a:p>
        </p:txBody>
      </p:sp>
      <p:sp>
        <p:nvSpPr>
          <p:cNvPr id="10" name="Rectangle 9"/>
          <p:cNvSpPr/>
          <p:nvPr/>
        </p:nvSpPr>
        <p:spPr>
          <a:xfrm>
            <a:off x="951217" y="4134255"/>
            <a:ext cx="2205038" cy="1708160"/>
          </a:xfrm>
          <a:prstGeom prst="rect">
            <a:avLst/>
          </a:prstGeom>
        </p:spPr>
        <p:txBody>
          <a:bodyPr wrap="square">
            <a:spAutoFit/>
          </a:bodyPr>
          <a:lstStyle/>
          <a:p>
            <a:pPr>
              <a:spcBef>
                <a:spcPts val="200"/>
              </a:spcBef>
              <a:defRPr/>
            </a:pPr>
            <a:r>
              <a:rPr lang="lv-LV" b="1" i="1" dirty="0" smtClean="0"/>
              <a:t>* Definīcijas: </a:t>
            </a:r>
          </a:p>
          <a:p>
            <a:pPr>
              <a:spcBef>
                <a:spcPts val="200"/>
              </a:spcBef>
              <a:buFont typeface="Wingdings" pitchFamily="2" charset="2"/>
              <a:buChar char="ü"/>
              <a:defRPr/>
            </a:pPr>
            <a:r>
              <a:rPr lang="lv-LV" i="1" dirty="0" smtClean="0"/>
              <a:t> Ziņošana, pierādījumu sniegšana par negodīgu konkurenci un ziņotāja atbrīvošana no soda (daļēji vai pilnībā)</a:t>
            </a:r>
            <a:r>
              <a:rPr lang="en-US" i="1" dirty="0" smtClean="0"/>
              <a:t>;</a:t>
            </a:r>
          </a:p>
          <a:p>
            <a:pPr>
              <a:spcBef>
                <a:spcPts val="200"/>
              </a:spcBef>
              <a:buFont typeface="Wingdings" pitchFamily="2" charset="2"/>
              <a:buChar char="ü"/>
              <a:defRPr/>
            </a:pPr>
            <a:r>
              <a:rPr lang="en-US" i="1" dirty="0" smtClean="0"/>
              <a:t> </a:t>
            </a:r>
            <a:r>
              <a:rPr lang="lv-LV" i="1" dirty="0" smtClean="0"/>
              <a:t>Ziņotājs var turpināt piedalīties publiskajos iepirkumos</a:t>
            </a:r>
            <a:r>
              <a:rPr lang="en-US" i="1" dirty="0" smtClean="0"/>
              <a:t>;</a:t>
            </a:r>
          </a:p>
          <a:p>
            <a:pPr>
              <a:spcBef>
                <a:spcPts val="200"/>
              </a:spcBef>
              <a:buFont typeface="Wingdings" pitchFamily="2" charset="2"/>
              <a:buChar char="ü"/>
              <a:defRPr/>
            </a:pPr>
            <a:r>
              <a:rPr lang="lv-LV" i="1" dirty="0" smtClean="0"/>
              <a:t>Cits (pārkāpumu novēršana; palielina atklāto vienošanās skaitu; komerciāla vienošanās u.c.)</a:t>
            </a:r>
            <a:r>
              <a:rPr lang="en-US" i="1" dirty="0" smtClean="0"/>
              <a:t>.</a:t>
            </a:r>
            <a:endParaRPr lang="lv-LV" i="1" dirty="0">
              <a:solidFill>
                <a:srgbClr val="FF0000"/>
              </a:solidFill>
            </a:endParaRPr>
          </a:p>
        </p:txBody>
      </p:sp>
      <p:sp>
        <p:nvSpPr>
          <p:cNvPr id="11" name="Rounded Rectangle 10"/>
          <p:cNvSpPr/>
          <p:nvPr/>
        </p:nvSpPr>
        <p:spPr bwMode="auto">
          <a:xfrm>
            <a:off x="806116" y="4006850"/>
            <a:ext cx="2350139" cy="1835565"/>
          </a:xfrm>
          <a:prstGeom prst="roundRect">
            <a:avLst/>
          </a:prstGeom>
          <a:noFill/>
          <a:ln w="9525" cap="flat" cmpd="sng" algn="ctr">
            <a:solidFill>
              <a:schemeClr val="bg2">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pic>
        <p:nvPicPr>
          <p:cNvPr id="6146" name="Picture 2"/>
          <p:cNvPicPr>
            <a:picLocks noChangeAspect="1" noChangeArrowheads="1"/>
          </p:cNvPicPr>
          <p:nvPr/>
        </p:nvPicPr>
        <p:blipFill>
          <a:blip r:embed="rId3" cstate="print"/>
          <a:srcRect/>
          <a:stretch>
            <a:fillRect/>
          </a:stretch>
        </p:blipFill>
        <p:spPr bwMode="auto">
          <a:xfrm>
            <a:off x="4791615" y="831085"/>
            <a:ext cx="3705225" cy="3448050"/>
          </a:xfrm>
          <a:prstGeom prst="rect">
            <a:avLst/>
          </a:prstGeom>
          <a:noFill/>
          <a:ln w="9525">
            <a:noFill/>
            <a:miter lim="800000"/>
            <a:headEnd/>
            <a:tailEnd/>
          </a:ln>
          <a:effectLst/>
        </p:spPr>
      </p:pic>
      <p:pic>
        <p:nvPicPr>
          <p:cNvPr id="3074" name="Picture 2"/>
          <p:cNvPicPr>
            <a:picLocks noChangeAspect="1" noChangeArrowheads="1"/>
          </p:cNvPicPr>
          <p:nvPr/>
        </p:nvPicPr>
        <p:blipFill>
          <a:blip r:embed="rId4" cstate="print"/>
          <a:srcRect/>
          <a:stretch>
            <a:fillRect/>
          </a:stretch>
        </p:blipFill>
        <p:spPr bwMode="auto">
          <a:xfrm>
            <a:off x="0" y="1876425"/>
            <a:ext cx="4905375" cy="2066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12132D18-879F-4F95-8E0E-1CF3312025E6}" type="slidenum">
              <a:rPr lang="ru-RU">
                <a:solidFill>
                  <a:srgbClr val="7F7F7F"/>
                </a:solidFill>
                <a:latin typeface="Verdana" pitchFamily="34" charset="0"/>
              </a:rPr>
              <a:pPr algn="r"/>
              <a:t>32</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Iecietības </a:t>
            </a:r>
            <a:r>
              <a:rPr lang="lv-LV" sz="2400" b="1" dirty="0" smtClean="0">
                <a:solidFill>
                  <a:srgbClr val="FF9900"/>
                </a:solidFill>
                <a:effectLst>
                  <a:outerShdw blurRad="38100" dist="38100" dir="2700000" algn="tl">
                    <a:srgbClr val="C0C0C0"/>
                  </a:outerShdw>
                </a:effectLst>
              </a:rPr>
              <a:t>programma: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44035" name="Text Box 8"/>
          <p:cNvSpPr txBox="1">
            <a:spLocks noChangeArrowheads="1"/>
          </p:cNvSpPr>
          <p:nvPr/>
        </p:nvSpPr>
        <p:spPr bwMode="auto">
          <a:xfrm>
            <a:off x="250825" y="1319213"/>
            <a:ext cx="4321175" cy="557212"/>
          </a:xfrm>
          <a:prstGeom prst="rect">
            <a:avLst/>
          </a:prstGeom>
          <a:noFill/>
          <a:ln w="9525">
            <a:noFill/>
            <a:miter lim="800000"/>
            <a:headEnd/>
            <a:tailEnd/>
          </a:ln>
        </p:spPr>
        <p:txBody>
          <a:bodyPr>
            <a:spAutoFit/>
          </a:bodyPr>
          <a:lstStyle/>
          <a:p>
            <a:pPr>
              <a:spcBef>
                <a:spcPct val="5000"/>
              </a:spcBef>
            </a:pPr>
            <a:r>
              <a:rPr lang="lv-LV" i="1"/>
              <a:t>Jautājums: Kas, Jūsuprāt, tirgus dalībniekus attur pieteikties uz „iecietības programmu”? </a:t>
            </a:r>
          </a:p>
          <a:p>
            <a:pPr>
              <a:spcBef>
                <a:spcPct val="5000"/>
              </a:spcBef>
            </a:pPr>
            <a:r>
              <a:rPr lang="lv-LV" i="1"/>
              <a:t>%</a:t>
            </a:r>
          </a:p>
        </p:txBody>
      </p:sp>
      <p:sp>
        <p:nvSpPr>
          <p:cNvPr id="44036"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a:t>Pieteikšanās barjeras</a:t>
            </a:r>
          </a:p>
        </p:txBody>
      </p:sp>
      <p:pic>
        <p:nvPicPr>
          <p:cNvPr id="6147" name="Picture 3"/>
          <p:cNvPicPr>
            <a:picLocks noChangeAspect="1" noChangeArrowheads="1"/>
          </p:cNvPicPr>
          <p:nvPr/>
        </p:nvPicPr>
        <p:blipFill>
          <a:blip r:embed="rId3" cstate="print"/>
          <a:srcRect/>
          <a:stretch>
            <a:fillRect/>
          </a:stretch>
        </p:blipFill>
        <p:spPr bwMode="auto">
          <a:xfrm>
            <a:off x="1281956" y="1733550"/>
            <a:ext cx="5915025" cy="5124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40934D3B-1886-424D-9DE4-5534CF3DBE1B}" type="slidenum">
              <a:rPr lang="ru-RU">
                <a:solidFill>
                  <a:srgbClr val="7F7F7F"/>
                </a:solidFill>
                <a:latin typeface="Verdana" pitchFamily="34" charset="0"/>
              </a:rPr>
              <a:pPr algn="r"/>
              <a:t>33</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Informatīvo pasākumu </a:t>
            </a:r>
            <a:r>
              <a:rPr lang="lv-LV" sz="2400" b="1" dirty="0" smtClean="0">
                <a:solidFill>
                  <a:srgbClr val="FF9900"/>
                </a:solidFill>
                <a:effectLst>
                  <a:outerShdw blurRad="38100" dist="38100" dir="2700000" algn="tl">
                    <a:srgbClr val="C0C0C0"/>
                  </a:outerShdw>
                </a:effectLst>
              </a:rPr>
              <a:t>novērtējums: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52227" name="Text Box 8"/>
          <p:cNvSpPr txBox="1">
            <a:spLocks noChangeArrowheads="1"/>
          </p:cNvSpPr>
          <p:nvPr/>
        </p:nvSpPr>
        <p:spPr bwMode="auto">
          <a:xfrm>
            <a:off x="250825" y="1319213"/>
            <a:ext cx="4321175" cy="557212"/>
          </a:xfrm>
          <a:prstGeom prst="rect">
            <a:avLst/>
          </a:prstGeom>
          <a:noFill/>
          <a:ln w="9525">
            <a:noFill/>
            <a:miter lim="800000"/>
            <a:headEnd/>
            <a:tailEnd/>
          </a:ln>
        </p:spPr>
        <p:txBody>
          <a:bodyPr>
            <a:spAutoFit/>
          </a:bodyPr>
          <a:lstStyle/>
          <a:p>
            <a:pPr>
              <a:spcBef>
                <a:spcPct val="5000"/>
              </a:spcBef>
            </a:pPr>
            <a:r>
              <a:rPr lang="lv-LV" i="1"/>
              <a:t>Jautājums: Kādas tēmas būtu jāietver Konkurences padomes semināros, konferencēs, prezentācijās? </a:t>
            </a:r>
          </a:p>
          <a:p>
            <a:pPr>
              <a:spcBef>
                <a:spcPct val="5000"/>
              </a:spcBef>
            </a:pPr>
            <a:r>
              <a:rPr lang="lv-LV" i="1"/>
              <a:t>%</a:t>
            </a:r>
          </a:p>
        </p:txBody>
      </p:sp>
      <p:sp>
        <p:nvSpPr>
          <p:cNvPr id="52228" name="Text Box 9"/>
          <p:cNvSpPr txBox="1">
            <a:spLocks noChangeArrowheads="1"/>
          </p:cNvSpPr>
          <p:nvPr/>
        </p:nvSpPr>
        <p:spPr bwMode="auto">
          <a:xfrm>
            <a:off x="250825" y="1014413"/>
            <a:ext cx="5337175" cy="304800"/>
          </a:xfrm>
          <a:prstGeom prst="rect">
            <a:avLst/>
          </a:prstGeom>
          <a:noFill/>
          <a:ln w="9525">
            <a:noFill/>
            <a:miter lim="800000"/>
            <a:headEnd/>
            <a:tailEnd/>
          </a:ln>
        </p:spPr>
        <p:txBody>
          <a:bodyPr>
            <a:spAutoFit/>
          </a:bodyPr>
          <a:lstStyle/>
          <a:p>
            <a:pPr>
              <a:spcBef>
                <a:spcPct val="50000"/>
              </a:spcBef>
            </a:pPr>
            <a:r>
              <a:rPr lang="lv-LV" sz="1400"/>
              <a:t>Vēlamās semināru, konferenču, prezentāciju tēmas</a:t>
            </a:r>
          </a:p>
        </p:txBody>
      </p:sp>
      <p:pic>
        <p:nvPicPr>
          <p:cNvPr id="10242" name="Picture 2"/>
          <p:cNvPicPr>
            <a:picLocks noChangeAspect="1" noChangeArrowheads="1"/>
          </p:cNvPicPr>
          <p:nvPr/>
        </p:nvPicPr>
        <p:blipFill>
          <a:blip r:embed="rId3" cstate="print"/>
          <a:srcRect/>
          <a:stretch>
            <a:fillRect/>
          </a:stretch>
        </p:blipFill>
        <p:spPr bwMode="auto">
          <a:xfrm>
            <a:off x="2096919" y="1876425"/>
            <a:ext cx="4171950" cy="3781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EF8A4088-FAF6-45B2-A8DC-5F0C0C91E4DD}" type="slidenum">
              <a:rPr lang="ru-RU">
                <a:solidFill>
                  <a:srgbClr val="7F7F7F"/>
                </a:solidFill>
                <a:latin typeface="Verdana" pitchFamily="34" charset="0"/>
              </a:rPr>
              <a:pPr algn="r"/>
              <a:t>34</a:t>
            </a:fld>
            <a:endParaRPr lang="ru-RU">
              <a:solidFill>
                <a:srgbClr val="7F7F7F"/>
              </a:solidFill>
              <a:latin typeface="Verdana" pitchFamily="34" charset="0"/>
            </a:endParaRPr>
          </a:p>
        </p:txBody>
      </p:sp>
      <p:sp>
        <p:nvSpPr>
          <p:cNvPr id="5" name="Title 4"/>
          <p:cNvSpPr>
            <a:spLocks/>
          </p:cNvSpPr>
          <p:nvPr/>
        </p:nvSpPr>
        <p:spPr bwMode="auto">
          <a:xfrm>
            <a:off x="685800" y="2490788"/>
            <a:ext cx="7772400" cy="1470025"/>
          </a:xfrm>
          <a:prstGeom prst="rect">
            <a:avLst/>
          </a:prstGeom>
          <a:noFill/>
          <a:ln w="9525">
            <a:noFill/>
            <a:miter lim="800000"/>
            <a:headEnd/>
            <a:tailEnd/>
          </a:ln>
        </p:spPr>
        <p:txBody>
          <a:bodyPr anchor="ctr"/>
          <a:lstStyle/>
          <a:p>
            <a:pPr algn="ctr" eaLnBrk="0" hangingPunct="0">
              <a:defRPr/>
            </a:pPr>
            <a:r>
              <a:rPr lang="lv-LV" sz="2800" b="1" dirty="0" smtClean="0">
                <a:solidFill>
                  <a:srgbClr val="FF9900"/>
                </a:solidFill>
                <a:effectLst>
                  <a:outerShdw blurRad="38100" dist="38100" dir="2700000" algn="tl">
                    <a:srgbClr val="C0C0C0"/>
                  </a:outerShdw>
                </a:effectLst>
              </a:rPr>
              <a:t>Paldies</a:t>
            </a:r>
            <a:endParaRPr lang="en-GB" sz="2800" b="1" dirty="0">
              <a:solidFill>
                <a:srgbClr val="FF9900"/>
              </a:solidFill>
              <a:effectLst>
                <a:outerShdw blurRad="38100" dist="38100" dir="2700000" algn="tl">
                  <a:srgbClr val="C0C0C0"/>
                </a:outerShdw>
              </a:effectLst>
            </a:endParaRPr>
          </a:p>
        </p:txBody>
      </p:sp>
    </p:spTree>
    <p:extLst>
      <p:ext uri="{BB962C8B-B14F-4D97-AF65-F5344CB8AC3E}">
        <p14:creationId xmlns:p14="http://schemas.microsoft.com/office/powerpoint/2010/main" val="3113368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916D044B-7E89-4D7D-9A15-74FA7E85455B}" type="slidenum">
              <a:rPr lang="ru-RU">
                <a:solidFill>
                  <a:srgbClr val="7F7F7F"/>
                </a:solidFill>
                <a:latin typeface="Verdana" pitchFamily="34" charset="0"/>
              </a:rPr>
              <a:pPr algn="r"/>
              <a:t>4</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Saskares biežums </a:t>
            </a:r>
            <a:r>
              <a:rPr lang="lv-LV" sz="2400" b="1" dirty="0">
                <a:solidFill>
                  <a:srgbClr val="FF9900"/>
                </a:solidFill>
                <a:effectLst>
                  <a:outerShdw blurRad="38100" dist="38100" dir="2700000" algn="tl">
                    <a:srgbClr val="C0C0C0"/>
                  </a:outerShdw>
                </a:effectLst>
              </a:rPr>
              <a:t>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sp>
        <p:nvSpPr>
          <p:cNvPr id="16387" name="Text Box 8"/>
          <p:cNvSpPr txBox="1">
            <a:spLocks noChangeArrowheads="1"/>
          </p:cNvSpPr>
          <p:nvPr/>
        </p:nvSpPr>
        <p:spPr bwMode="auto">
          <a:xfrm>
            <a:off x="250825" y="1339309"/>
            <a:ext cx="4321175" cy="404812"/>
          </a:xfrm>
          <a:prstGeom prst="rect">
            <a:avLst/>
          </a:prstGeom>
          <a:noFill/>
          <a:ln w="9525">
            <a:noFill/>
            <a:miter lim="800000"/>
            <a:headEnd/>
            <a:tailEnd/>
          </a:ln>
        </p:spPr>
        <p:txBody>
          <a:bodyPr>
            <a:spAutoFit/>
          </a:bodyPr>
          <a:lstStyle/>
          <a:p>
            <a:pPr>
              <a:spcBef>
                <a:spcPct val="5000"/>
              </a:spcBef>
            </a:pPr>
            <a:r>
              <a:rPr lang="lv-LV" i="1" dirty="0"/>
              <a:t>Jautājums: Vai Jums ir bijusi saskare ar Konkurences padomi? </a:t>
            </a:r>
          </a:p>
          <a:p>
            <a:pPr>
              <a:spcBef>
                <a:spcPct val="5000"/>
              </a:spcBef>
            </a:pPr>
            <a:r>
              <a:rPr lang="lv-LV" i="1" dirty="0"/>
              <a:t>%</a:t>
            </a:r>
          </a:p>
        </p:txBody>
      </p:sp>
      <p:sp>
        <p:nvSpPr>
          <p:cNvPr id="16388" name="Text Box 9"/>
          <p:cNvSpPr txBox="1">
            <a:spLocks noChangeArrowheads="1"/>
          </p:cNvSpPr>
          <p:nvPr/>
        </p:nvSpPr>
        <p:spPr bwMode="auto">
          <a:xfrm>
            <a:off x="250825" y="1034509"/>
            <a:ext cx="4441825" cy="304800"/>
          </a:xfrm>
          <a:prstGeom prst="rect">
            <a:avLst/>
          </a:prstGeom>
          <a:noFill/>
          <a:ln w="9525">
            <a:noFill/>
            <a:miter lim="800000"/>
            <a:headEnd/>
            <a:tailEnd/>
          </a:ln>
        </p:spPr>
        <p:txBody>
          <a:bodyPr>
            <a:spAutoFit/>
          </a:bodyPr>
          <a:lstStyle/>
          <a:p>
            <a:pPr>
              <a:spcBef>
                <a:spcPct val="50000"/>
              </a:spcBef>
            </a:pPr>
            <a:r>
              <a:rPr lang="lv-LV" sz="1400" dirty="0"/>
              <a:t>Saskare ar Konkurences padomi</a:t>
            </a:r>
          </a:p>
        </p:txBody>
      </p:sp>
      <p:pic>
        <p:nvPicPr>
          <p:cNvPr id="1026" name="Picture 2"/>
          <p:cNvPicPr>
            <a:picLocks noChangeAspect="1" noChangeArrowheads="1"/>
          </p:cNvPicPr>
          <p:nvPr/>
        </p:nvPicPr>
        <p:blipFill>
          <a:blip r:embed="rId3" cstate="print"/>
          <a:srcRect/>
          <a:stretch>
            <a:fillRect/>
          </a:stretch>
        </p:blipFill>
        <p:spPr bwMode="auto">
          <a:xfrm>
            <a:off x="483042" y="1644109"/>
            <a:ext cx="3143250" cy="3133725"/>
          </a:xfrm>
          <a:prstGeom prst="rect">
            <a:avLst/>
          </a:prstGeom>
          <a:noFill/>
          <a:ln w="9525">
            <a:noFill/>
            <a:miter lim="800000"/>
            <a:headEnd/>
            <a:tailEnd/>
          </a:ln>
          <a:effectLst/>
        </p:spPr>
      </p:pic>
      <p:sp>
        <p:nvSpPr>
          <p:cNvPr id="10" name="Text Box 9"/>
          <p:cNvSpPr txBox="1">
            <a:spLocks noChangeArrowheads="1"/>
          </p:cNvSpPr>
          <p:nvPr/>
        </p:nvSpPr>
        <p:spPr bwMode="auto">
          <a:xfrm>
            <a:off x="4603289" y="1036189"/>
            <a:ext cx="4441825" cy="304800"/>
          </a:xfrm>
          <a:prstGeom prst="rect">
            <a:avLst/>
          </a:prstGeom>
          <a:noFill/>
          <a:ln w="9525">
            <a:noFill/>
            <a:miter lim="800000"/>
            <a:headEnd/>
            <a:tailEnd/>
          </a:ln>
        </p:spPr>
        <p:txBody>
          <a:bodyPr>
            <a:spAutoFit/>
          </a:bodyPr>
          <a:lstStyle/>
          <a:p>
            <a:pPr>
              <a:spcBef>
                <a:spcPct val="50000"/>
              </a:spcBef>
            </a:pPr>
            <a:r>
              <a:rPr lang="lv-LV" sz="1400" dirty="0"/>
              <a:t>Saskarsmes mērķis</a:t>
            </a:r>
          </a:p>
        </p:txBody>
      </p:sp>
      <p:sp>
        <p:nvSpPr>
          <p:cNvPr id="11" name="Text Box 8"/>
          <p:cNvSpPr txBox="1">
            <a:spLocks noChangeArrowheads="1"/>
          </p:cNvSpPr>
          <p:nvPr/>
        </p:nvSpPr>
        <p:spPr bwMode="auto">
          <a:xfrm>
            <a:off x="4641801" y="1339309"/>
            <a:ext cx="4321175" cy="404812"/>
          </a:xfrm>
          <a:prstGeom prst="rect">
            <a:avLst/>
          </a:prstGeom>
          <a:noFill/>
          <a:ln w="9525">
            <a:noFill/>
            <a:miter lim="800000"/>
            <a:headEnd/>
            <a:tailEnd/>
          </a:ln>
        </p:spPr>
        <p:txBody>
          <a:bodyPr>
            <a:spAutoFit/>
          </a:bodyPr>
          <a:lstStyle/>
          <a:p>
            <a:pPr>
              <a:spcBef>
                <a:spcPct val="5000"/>
              </a:spcBef>
            </a:pPr>
            <a:r>
              <a:rPr lang="lv-LV" i="1" dirty="0"/>
              <a:t>Jautājums: Kāds bija šīs saskarsmes </a:t>
            </a:r>
            <a:r>
              <a:rPr lang="lv-LV" i="1" dirty="0" smtClean="0"/>
              <a:t>mērķis/iemesls</a:t>
            </a:r>
            <a:r>
              <a:rPr lang="lv-LV" i="1" dirty="0"/>
              <a:t>? </a:t>
            </a:r>
          </a:p>
          <a:p>
            <a:pPr>
              <a:spcBef>
                <a:spcPct val="5000"/>
              </a:spcBef>
            </a:pPr>
            <a:r>
              <a:rPr lang="lv-LV" i="1" dirty="0"/>
              <a:t>%</a:t>
            </a:r>
          </a:p>
        </p:txBody>
      </p:sp>
      <p:pic>
        <p:nvPicPr>
          <p:cNvPr id="12" name="Picture 2"/>
          <p:cNvPicPr>
            <a:picLocks noChangeAspect="1" noChangeArrowheads="1"/>
          </p:cNvPicPr>
          <p:nvPr/>
        </p:nvPicPr>
        <p:blipFill>
          <a:blip r:embed="rId4" cstate="print"/>
          <a:srcRect b="29793"/>
          <a:stretch>
            <a:fillRect/>
          </a:stretch>
        </p:blipFill>
        <p:spPr bwMode="auto">
          <a:xfrm>
            <a:off x="3797206" y="1851545"/>
            <a:ext cx="4933950" cy="33837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916D044B-7E89-4D7D-9A15-74FA7E85455B}" type="slidenum">
              <a:rPr lang="ru-RU">
                <a:solidFill>
                  <a:srgbClr val="7F7F7F"/>
                </a:solidFill>
                <a:latin typeface="Verdana" pitchFamily="34" charset="0"/>
              </a:rPr>
              <a:pPr algn="r"/>
              <a:t>5</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Saskares biežums </a:t>
            </a:r>
            <a:r>
              <a:rPr lang="lv-LV" sz="2400" b="1" dirty="0">
                <a:solidFill>
                  <a:srgbClr val="FF9900"/>
                </a:solidFill>
                <a:effectLst>
                  <a:outerShdw blurRad="38100" dist="38100" dir="2700000" algn="tl">
                    <a:srgbClr val="C0C0C0"/>
                  </a:outerShdw>
                </a:effectLst>
              </a:rPr>
              <a:t>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asociācijas</a:t>
            </a:r>
            <a:endParaRPr lang="en-GB" sz="2000" b="1" dirty="0">
              <a:solidFill>
                <a:srgbClr val="FF9900"/>
              </a:solidFill>
              <a:effectLst>
                <a:outerShdw blurRad="38100" dist="38100" dir="2700000" algn="tl">
                  <a:srgbClr val="C0C0C0"/>
                </a:outerShdw>
              </a:effectLst>
            </a:endParaRPr>
          </a:p>
        </p:txBody>
      </p:sp>
      <p:sp>
        <p:nvSpPr>
          <p:cNvPr id="16387" name="Text Box 8"/>
          <p:cNvSpPr txBox="1">
            <a:spLocks noChangeArrowheads="1"/>
          </p:cNvSpPr>
          <p:nvPr/>
        </p:nvSpPr>
        <p:spPr bwMode="auto">
          <a:xfrm>
            <a:off x="250826" y="1319213"/>
            <a:ext cx="3944938" cy="608628"/>
          </a:xfrm>
          <a:prstGeom prst="rect">
            <a:avLst/>
          </a:prstGeom>
          <a:noFill/>
          <a:ln w="9525">
            <a:noFill/>
            <a:miter lim="800000"/>
            <a:headEnd/>
            <a:tailEnd/>
          </a:ln>
        </p:spPr>
        <p:txBody>
          <a:bodyPr wrap="square">
            <a:spAutoFit/>
          </a:bodyPr>
          <a:lstStyle/>
          <a:p>
            <a:pPr>
              <a:spcBef>
                <a:spcPct val="5000"/>
              </a:spcBef>
            </a:pPr>
            <a:r>
              <a:rPr lang="lv-LV" sz="1100" i="1" dirty="0">
                <a:solidFill>
                  <a:schemeClr val="bg1">
                    <a:lumMod val="50000"/>
                  </a:schemeClr>
                </a:solidFill>
              </a:rPr>
              <a:t>Jautājums: Vai Jums ir bijusi saskare ar Konkurences padomi? </a:t>
            </a:r>
          </a:p>
          <a:p>
            <a:pPr>
              <a:spcBef>
                <a:spcPct val="5000"/>
              </a:spcBef>
            </a:pPr>
            <a:r>
              <a:rPr lang="lv-LV" sz="1100" i="1" dirty="0">
                <a:solidFill>
                  <a:schemeClr val="bg1">
                    <a:lumMod val="50000"/>
                  </a:schemeClr>
                </a:solidFill>
              </a:rPr>
              <a:t>%</a:t>
            </a:r>
          </a:p>
        </p:txBody>
      </p:sp>
      <p:sp>
        <p:nvSpPr>
          <p:cNvPr id="16388"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a:t>Saskare ar Konkurences padomi</a:t>
            </a:r>
          </a:p>
        </p:txBody>
      </p:sp>
      <p:sp>
        <p:nvSpPr>
          <p:cNvPr id="10" name="Text Box 8"/>
          <p:cNvSpPr txBox="1">
            <a:spLocks noChangeArrowheads="1"/>
          </p:cNvSpPr>
          <p:nvPr/>
        </p:nvSpPr>
        <p:spPr bwMode="auto">
          <a:xfrm>
            <a:off x="4195763" y="1319213"/>
            <a:ext cx="4321175" cy="439351"/>
          </a:xfrm>
          <a:prstGeom prst="rect">
            <a:avLst/>
          </a:prstGeom>
          <a:noFill/>
          <a:ln w="9525">
            <a:noFill/>
            <a:miter lim="800000"/>
            <a:headEnd/>
            <a:tailEnd/>
          </a:ln>
        </p:spPr>
        <p:txBody>
          <a:bodyPr>
            <a:spAutoFit/>
          </a:bodyPr>
          <a:lstStyle/>
          <a:p>
            <a:pPr>
              <a:spcBef>
                <a:spcPct val="5000"/>
              </a:spcBef>
            </a:pPr>
            <a:r>
              <a:rPr lang="lv-LV" sz="1100" i="1" dirty="0">
                <a:solidFill>
                  <a:schemeClr val="bg1">
                    <a:lumMod val="50000"/>
                  </a:schemeClr>
                </a:solidFill>
              </a:rPr>
              <a:t>Jautājums: Kāds bija šīs saskarsmes </a:t>
            </a:r>
            <a:r>
              <a:rPr lang="lv-LV" sz="1100" i="1" dirty="0" smtClean="0">
                <a:solidFill>
                  <a:schemeClr val="bg1">
                    <a:lumMod val="50000"/>
                  </a:schemeClr>
                </a:solidFill>
              </a:rPr>
              <a:t>mērķis/iemesls</a:t>
            </a:r>
            <a:r>
              <a:rPr lang="lv-LV" sz="1100" i="1" dirty="0">
                <a:solidFill>
                  <a:schemeClr val="bg1">
                    <a:lumMod val="50000"/>
                  </a:schemeClr>
                </a:solidFill>
              </a:rPr>
              <a:t>? </a:t>
            </a:r>
          </a:p>
          <a:p>
            <a:pPr>
              <a:spcBef>
                <a:spcPct val="5000"/>
              </a:spcBef>
            </a:pPr>
            <a:r>
              <a:rPr lang="en-US" sz="1100" i="1" dirty="0" smtClean="0">
                <a:solidFill>
                  <a:schemeClr val="bg1">
                    <a:lumMod val="50000"/>
                  </a:schemeClr>
                </a:solidFill>
              </a:rPr>
              <a:t>%</a:t>
            </a:r>
            <a:endParaRPr lang="lv-LV" sz="1100" i="1" dirty="0">
              <a:solidFill>
                <a:schemeClr val="bg1">
                  <a:lumMod val="50000"/>
                </a:schemeClr>
              </a:solidFill>
            </a:endParaRPr>
          </a:p>
        </p:txBody>
      </p:sp>
      <p:sp>
        <p:nvSpPr>
          <p:cNvPr id="11" name="Text Box 9"/>
          <p:cNvSpPr txBox="1">
            <a:spLocks noChangeArrowheads="1"/>
          </p:cNvSpPr>
          <p:nvPr/>
        </p:nvSpPr>
        <p:spPr bwMode="auto">
          <a:xfrm>
            <a:off x="4195763" y="1014413"/>
            <a:ext cx="4441825" cy="304800"/>
          </a:xfrm>
          <a:prstGeom prst="rect">
            <a:avLst/>
          </a:prstGeom>
          <a:noFill/>
          <a:ln w="9525">
            <a:noFill/>
            <a:miter lim="800000"/>
            <a:headEnd/>
            <a:tailEnd/>
          </a:ln>
        </p:spPr>
        <p:txBody>
          <a:bodyPr>
            <a:spAutoFit/>
          </a:bodyPr>
          <a:lstStyle/>
          <a:p>
            <a:pPr>
              <a:spcBef>
                <a:spcPct val="50000"/>
              </a:spcBef>
            </a:pPr>
            <a:r>
              <a:rPr lang="lv-LV" sz="1400"/>
              <a:t>Saskarsmes mērķis</a:t>
            </a:r>
          </a:p>
        </p:txBody>
      </p:sp>
      <p:pic>
        <p:nvPicPr>
          <p:cNvPr id="1028" name="Picture 4"/>
          <p:cNvPicPr>
            <a:picLocks noChangeAspect="1" noChangeArrowheads="1"/>
          </p:cNvPicPr>
          <p:nvPr/>
        </p:nvPicPr>
        <p:blipFill>
          <a:blip r:embed="rId2" cstate="print"/>
          <a:srcRect/>
          <a:stretch>
            <a:fillRect/>
          </a:stretch>
        </p:blipFill>
        <p:spPr bwMode="auto">
          <a:xfrm>
            <a:off x="411079" y="1724025"/>
            <a:ext cx="3143250" cy="313372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3800475" y="1724025"/>
            <a:ext cx="5343525" cy="4238625"/>
          </a:xfrm>
          <a:prstGeom prst="rect">
            <a:avLst/>
          </a:prstGeom>
          <a:noFill/>
          <a:ln w="9525">
            <a:noFill/>
            <a:miter lim="800000"/>
            <a:headEnd/>
            <a:tailEnd/>
          </a:ln>
          <a:effectLst/>
        </p:spPr>
      </p:pic>
    </p:spTree>
    <p:extLst>
      <p:ext uri="{BB962C8B-B14F-4D97-AF65-F5344CB8AC3E}">
        <p14:creationId xmlns:p14="http://schemas.microsoft.com/office/powerpoint/2010/main" val="4287215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916D044B-7E89-4D7D-9A15-74FA7E85455B}" type="slidenum">
              <a:rPr lang="ru-RU">
                <a:solidFill>
                  <a:srgbClr val="7F7F7F"/>
                </a:solidFill>
                <a:latin typeface="Verdana" pitchFamily="34" charset="0"/>
              </a:rPr>
              <a:pPr algn="r"/>
              <a:t>6</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Saskares biežums </a:t>
            </a:r>
            <a:r>
              <a:rPr lang="lv-LV" sz="2400" b="1" dirty="0">
                <a:solidFill>
                  <a:srgbClr val="FF9900"/>
                </a:solidFill>
                <a:effectLst>
                  <a:outerShdw blurRad="38100" dist="38100" dir="2700000" algn="tl">
                    <a:srgbClr val="C0C0C0"/>
                  </a:outerShdw>
                </a:effectLst>
              </a:rPr>
              <a:t>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juridiskie biroji</a:t>
            </a:r>
            <a:endParaRPr lang="en-GB" sz="2000" b="1" dirty="0">
              <a:solidFill>
                <a:srgbClr val="FF9900"/>
              </a:solidFill>
              <a:effectLst>
                <a:outerShdw blurRad="38100" dist="38100" dir="2700000" algn="tl">
                  <a:srgbClr val="C0C0C0"/>
                </a:outerShdw>
              </a:effectLst>
            </a:endParaRPr>
          </a:p>
        </p:txBody>
      </p:sp>
      <p:sp>
        <p:nvSpPr>
          <p:cNvPr id="16387" name="Text Box 8"/>
          <p:cNvSpPr txBox="1">
            <a:spLocks noChangeArrowheads="1"/>
          </p:cNvSpPr>
          <p:nvPr/>
        </p:nvSpPr>
        <p:spPr bwMode="auto">
          <a:xfrm>
            <a:off x="250825" y="1319213"/>
            <a:ext cx="4321175" cy="404812"/>
          </a:xfrm>
          <a:prstGeom prst="rect">
            <a:avLst/>
          </a:prstGeom>
          <a:noFill/>
          <a:ln w="9525">
            <a:noFill/>
            <a:miter lim="800000"/>
            <a:headEnd/>
            <a:tailEnd/>
          </a:ln>
        </p:spPr>
        <p:txBody>
          <a:bodyPr>
            <a:spAutoFit/>
          </a:bodyPr>
          <a:lstStyle/>
          <a:p>
            <a:pPr>
              <a:spcBef>
                <a:spcPct val="5000"/>
              </a:spcBef>
            </a:pPr>
            <a:r>
              <a:rPr lang="lv-LV" i="1"/>
              <a:t>Jautājums: Vai Jums ir bijusi saskare ar Konkurences padomi? </a:t>
            </a:r>
          </a:p>
          <a:p>
            <a:pPr>
              <a:spcBef>
                <a:spcPct val="5000"/>
              </a:spcBef>
            </a:pPr>
            <a:r>
              <a:rPr lang="lv-LV" i="1"/>
              <a:t>%</a:t>
            </a:r>
          </a:p>
        </p:txBody>
      </p:sp>
      <p:sp>
        <p:nvSpPr>
          <p:cNvPr id="16388" name="Text Box 9"/>
          <p:cNvSpPr txBox="1">
            <a:spLocks noChangeArrowheads="1"/>
          </p:cNvSpPr>
          <p:nvPr/>
        </p:nvSpPr>
        <p:spPr bwMode="auto">
          <a:xfrm>
            <a:off x="250825" y="1014413"/>
            <a:ext cx="4441825" cy="304800"/>
          </a:xfrm>
          <a:prstGeom prst="rect">
            <a:avLst/>
          </a:prstGeom>
          <a:noFill/>
          <a:ln w="9525">
            <a:noFill/>
            <a:miter lim="800000"/>
            <a:headEnd/>
            <a:tailEnd/>
          </a:ln>
        </p:spPr>
        <p:txBody>
          <a:bodyPr>
            <a:spAutoFit/>
          </a:bodyPr>
          <a:lstStyle/>
          <a:p>
            <a:pPr>
              <a:spcBef>
                <a:spcPct val="50000"/>
              </a:spcBef>
            </a:pPr>
            <a:r>
              <a:rPr lang="lv-LV" sz="1400"/>
              <a:t>Saskare ar Konkurences padomi</a:t>
            </a:r>
          </a:p>
        </p:txBody>
      </p:sp>
      <p:sp>
        <p:nvSpPr>
          <p:cNvPr id="10" name="Text Box 8"/>
          <p:cNvSpPr txBox="1">
            <a:spLocks noChangeArrowheads="1"/>
          </p:cNvSpPr>
          <p:nvPr/>
        </p:nvSpPr>
        <p:spPr bwMode="auto">
          <a:xfrm>
            <a:off x="4195763" y="1319213"/>
            <a:ext cx="4321175" cy="404812"/>
          </a:xfrm>
          <a:prstGeom prst="rect">
            <a:avLst/>
          </a:prstGeom>
          <a:noFill/>
          <a:ln w="9525">
            <a:noFill/>
            <a:miter lim="800000"/>
            <a:headEnd/>
            <a:tailEnd/>
          </a:ln>
        </p:spPr>
        <p:txBody>
          <a:bodyPr>
            <a:spAutoFit/>
          </a:bodyPr>
          <a:lstStyle/>
          <a:p>
            <a:pPr>
              <a:spcBef>
                <a:spcPct val="5000"/>
              </a:spcBef>
            </a:pPr>
            <a:r>
              <a:rPr lang="lv-LV" i="1" dirty="0"/>
              <a:t>Jautājums: Kāds bija šīs saskarsmes </a:t>
            </a:r>
            <a:r>
              <a:rPr lang="lv-LV" i="1" dirty="0" smtClean="0"/>
              <a:t>mērķis/iemesls</a:t>
            </a:r>
            <a:r>
              <a:rPr lang="lv-LV" i="1" dirty="0"/>
              <a:t>? </a:t>
            </a:r>
          </a:p>
          <a:p>
            <a:pPr>
              <a:spcBef>
                <a:spcPct val="5000"/>
              </a:spcBef>
            </a:pPr>
            <a:r>
              <a:rPr lang="en-US" i="1" dirty="0" smtClean="0"/>
              <a:t>%</a:t>
            </a:r>
            <a:endParaRPr lang="lv-LV" i="1" dirty="0"/>
          </a:p>
        </p:txBody>
      </p:sp>
      <p:sp>
        <p:nvSpPr>
          <p:cNvPr id="11" name="Text Box 9"/>
          <p:cNvSpPr txBox="1">
            <a:spLocks noChangeArrowheads="1"/>
          </p:cNvSpPr>
          <p:nvPr/>
        </p:nvSpPr>
        <p:spPr bwMode="auto">
          <a:xfrm>
            <a:off x="4195763" y="1014413"/>
            <a:ext cx="4441825" cy="304800"/>
          </a:xfrm>
          <a:prstGeom prst="rect">
            <a:avLst/>
          </a:prstGeom>
          <a:noFill/>
          <a:ln w="9525">
            <a:noFill/>
            <a:miter lim="800000"/>
            <a:headEnd/>
            <a:tailEnd/>
          </a:ln>
        </p:spPr>
        <p:txBody>
          <a:bodyPr>
            <a:spAutoFit/>
          </a:bodyPr>
          <a:lstStyle/>
          <a:p>
            <a:pPr>
              <a:spcBef>
                <a:spcPct val="50000"/>
              </a:spcBef>
            </a:pPr>
            <a:r>
              <a:rPr lang="lv-LV" sz="1400"/>
              <a:t>Saskarsmes mērķis</a:t>
            </a:r>
          </a:p>
        </p:txBody>
      </p:sp>
      <p:pic>
        <p:nvPicPr>
          <p:cNvPr id="1026" name="Picture 2"/>
          <p:cNvPicPr>
            <a:picLocks noChangeAspect="1" noChangeArrowheads="1"/>
          </p:cNvPicPr>
          <p:nvPr/>
        </p:nvPicPr>
        <p:blipFill>
          <a:blip r:embed="rId2" cstate="print"/>
          <a:srcRect/>
          <a:stretch>
            <a:fillRect/>
          </a:stretch>
        </p:blipFill>
        <p:spPr bwMode="auto">
          <a:xfrm>
            <a:off x="452167" y="1724025"/>
            <a:ext cx="3143250" cy="3133725"/>
          </a:xfrm>
          <a:prstGeom prst="rect">
            <a:avLst/>
          </a:prstGeom>
          <a:noFill/>
          <a:ln w="9525">
            <a:noFill/>
            <a:miter lim="800000"/>
            <a:headEnd/>
            <a:tailEnd/>
          </a:ln>
          <a:effectLst/>
        </p:spPr>
      </p:pic>
      <p:pic>
        <p:nvPicPr>
          <p:cNvPr id="3" name="Picture 2"/>
          <p:cNvPicPr>
            <a:picLocks noChangeAspect="1" noChangeArrowheads="1"/>
          </p:cNvPicPr>
          <p:nvPr/>
        </p:nvPicPr>
        <p:blipFill>
          <a:blip r:embed="rId3" cstate="print"/>
          <a:srcRect/>
          <a:stretch>
            <a:fillRect/>
          </a:stretch>
        </p:blipFill>
        <p:spPr bwMode="auto">
          <a:xfrm>
            <a:off x="3317875" y="1960731"/>
            <a:ext cx="5114925" cy="3714750"/>
          </a:xfrm>
          <a:prstGeom prst="rect">
            <a:avLst/>
          </a:prstGeom>
          <a:noFill/>
          <a:ln w="9525">
            <a:noFill/>
            <a:miter lim="800000"/>
            <a:headEnd/>
            <a:tailEnd/>
          </a:ln>
          <a:effectLst/>
        </p:spPr>
      </p:pic>
    </p:spTree>
    <p:extLst>
      <p:ext uri="{BB962C8B-B14F-4D97-AF65-F5344CB8AC3E}">
        <p14:creationId xmlns:p14="http://schemas.microsoft.com/office/powerpoint/2010/main" val="282778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916D044B-7E89-4D7D-9A15-74FA7E85455B}" type="slidenum">
              <a:rPr lang="ru-RU">
                <a:solidFill>
                  <a:srgbClr val="7F7F7F"/>
                </a:solidFill>
                <a:latin typeface="Verdana" pitchFamily="34" charset="0"/>
              </a:rPr>
              <a:pPr algn="r"/>
              <a:t>7</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a:solidFill>
                  <a:srgbClr val="FF9900"/>
                </a:solidFill>
                <a:effectLst>
                  <a:outerShdw blurRad="38100" dist="38100" dir="2700000" algn="tl">
                    <a:srgbClr val="C0C0C0"/>
                  </a:outerShdw>
                </a:effectLst>
              </a:rPr>
              <a:t>Saskare 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pašvaldības</a:t>
            </a:r>
            <a:endParaRPr lang="en-GB" sz="2000" b="1" dirty="0">
              <a:solidFill>
                <a:srgbClr val="FF9900"/>
              </a:solidFill>
              <a:effectLst>
                <a:outerShdw blurRad="38100" dist="38100" dir="2700000" algn="tl">
                  <a:srgbClr val="C0C0C0"/>
                </a:outerShdw>
              </a:effectLst>
            </a:endParaRPr>
          </a:p>
        </p:txBody>
      </p:sp>
      <p:sp>
        <p:nvSpPr>
          <p:cNvPr id="16387" name="Text Box 8"/>
          <p:cNvSpPr txBox="1">
            <a:spLocks noChangeArrowheads="1"/>
          </p:cNvSpPr>
          <p:nvPr/>
        </p:nvSpPr>
        <p:spPr bwMode="auto">
          <a:xfrm>
            <a:off x="250825" y="1369453"/>
            <a:ext cx="4321175" cy="404812"/>
          </a:xfrm>
          <a:prstGeom prst="rect">
            <a:avLst/>
          </a:prstGeom>
          <a:noFill/>
          <a:ln w="9525">
            <a:noFill/>
            <a:miter lim="800000"/>
            <a:headEnd/>
            <a:tailEnd/>
          </a:ln>
        </p:spPr>
        <p:txBody>
          <a:bodyPr>
            <a:spAutoFit/>
          </a:bodyPr>
          <a:lstStyle/>
          <a:p>
            <a:pPr>
              <a:spcBef>
                <a:spcPct val="5000"/>
              </a:spcBef>
            </a:pPr>
            <a:r>
              <a:rPr lang="lv-LV" i="1" dirty="0"/>
              <a:t>Jautājums: Vai Jums ir bijusi saskare ar Konkurences padomi? </a:t>
            </a:r>
          </a:p>
          <a:p>
            <a:pPr>
              <a:spcBef>
                <a:spcPct val="5000"/>
              </a:spcBef>
            </a:pPr>
            <a:r>
              <a:rPr lang="lv-LV" i="1" dirty="0"/>
              <a:t>%</a:t>
            </a:r>
          </a:p>
        </p:txBody>
      </p:sp>
      <p:sp>
        <p:nvSpPr>
          <p:cNvPr id="16388" name="Text Box 9"/>
          <p:cNvSpPr txBox="1">
            <a:spLocks noChangeArrowheads="1"/>
          </p:cNvSpPr>
          <p:nvPr/>
        </p:nvSpPr>
        <p:spPr bwMode="auto">
          <a:xfrm>
            <a:off x="250825" y="1054605"/>
            <a:ext cx="4441825" cy="304800"/>
          </a:xfrm>
          <a:prstGeom prst="rect">
            <a:avLst/>
          </a:prstGeom>
          <a:noFill/>
          <a:ln w="9525">
            <a:noFill/>
            <a:miter lim="800000"/>
            <a:headEnd/>
            <a:tailEnd/>
          </a:ln>
        </p:spPr>
        <p:txBody>
          <a:bodyPr>
            <a:spAutoFit/>
          </a:bodyPr>
          <a:lstStyle/>
          <a:p>
            <a:pPr>
              <a:spcBef>
                <a:spcPct val="50000"/>
              </a:spcBef>
            </a:pPr>
            <a:r>
              <a:rPr lang="lv-LV" sz="1400" dirty="0"/>
              <a:t>Saskare ar Konkurences padomi</a:t>
            </a:r>
          </a:p>
        </p:txBody>
      </p:sp>
      <p:pic>
        <p:nvPicPr>
          <p:cNvPr id="2050" name="Picture 2"/>
          <p:cNvPicPr>
            <a:picLocks noChangeAspect="1" noChangeArrowheads="1"/>
          </p:cNvPicPr>
          <p:nvPr/>
        </p:nvPicPr>
        <p:blipFill>
          <a:blip r:embed="rId3" cstate="print"/>
          <a:srcRect/>
          <a:stretch>
            <a:fillRect/>
          </a:stretch>
        </p:blipFill>
        <p:spPr bwMode="auto">
          <a:xfrm>
            <a:off x="735414" y="1724025"/>
            <a:ext cx="3143250" cy="3133725"/>
          </a:xfrm>
          <a:prstGeom prst="rect">
            <a:avLst/>
          </a:prstGeom>
          <a:noFill/>
          <a:ln w="9525">
            <a:noFill/>
            <a:miter lim="800000"/>
            <a:headEnd/>
            <a:tailEnd/>
          </a:ln>
          <a:effectLst/>
        </p:spPr>
      </p:pic>
      <p:sp>
        <p:nvSpPr>
          <p:cNvPr id="10" name="Text Box 9"/>
          <p:cNvSpPr txBox="1">
            <a:spLocks noChangeArrowheads="1"/>
          </p:cNvSpPr>
          <p:nvPr/>
        </p:nvSpPr>
        <p:spPr bwMode="auto">
          <a:xfrm>
            <a:off x="4195763" y="1049111"/>
            <a:ext cx="4441825" cy="304800"/>
          </a:xfrm>
          <a:prstGeom prst="rect">
            <a:avLst/>
          </a:prstGeom>
          <a:noFill/>
          <a:ln w="9525">
            <a:noFill/>
            <a:miter lim="800000"/>
            <a:headEnd/>
            <a:tailEnd/>
          </a:ln>
        </p:spPr>
        <p:txBody>
          <a:bodyPr>
            <a:spAutoFit/>
          </a:bodyPr>
          <a:lstStyle/>
          <a:p>
            <a:pPr>
              <a:spcBef>
                <a:spcPct val="50000"/>
              </a:spcBef>
            </a:pPr>
            <a:r>
              <a:rPr lang="lv-LV" sz="1400" dirty="0"/>
              <a:t>Saskarsmes mērķis</a:t>
            </a:r>
          </a:p>
        </p:txBody>
      </p:sp>
      <p:pic>
        <p:nvPicPr>
          <p:cNvPr id="11" name="Picture 2"/>
          <p:cNvPicPr>
            <a:picLocks noChangeAspect="1" noChangeArrowheads="1"/>
          </p:cNvPicPr>
          <p:nvPr/>
        </p:nvPicPr>
        <p:blipFill>
          <a:blip r:embed="rId4" cstate="print"/>
          <a:srcRect/>
          <a:stretch>
            <a:fillRect/>
          </a:stretch>
        </p:blipFill>
        <p:spPr bwMode="auto">
          <a:xfrm>
            <a:off x="3878664" y="1841640"/>
            <a:ext cx="4933950" cy="4695825"/>
          </a:xfrm>
          <a:prstGeom prst="rect">
            <a:avLst/>
          </a:prstGeom>
          <a:noFill/>
          <a:ln w="9525">
            <a:noFill/>
            <a:miter lim="800000"/>
            <a:headEnd/>
            <a:tailEnd/>
          </a:ln>
          <a:effectLst/>
        </p:spPr>
      </p:pic>
      <p:sp>
        <p:nvSpPr>
          <p:cNvPr id="13" name="TextBox 7"/>
          <p:cNvSpPr txBox="1">
            <a:spLocks noChangeArrowheads="1"/>
          </p:cNvSpPr>
          <p:nvPr/>
        </p:nvSpPr>
        <p:spPr bwMode="auto">
          <a:xfrm>
            <a:off x="6184573" y="4857750"/>
            <a:ext cx="2041390" cy="913070"/>
          </a:xfrm>
          <a:prstGeom prst="rect">
            <a:avLst/>
          </a:prstGeom>
          <a:solidFill>
            <a:schemeClr val="bg1"/>
          </a:solidFill>
          <a:ln w="9525">
            <a:noFill/>
            <a:miter lim="800000"/>
            <a:headEnd/>
            <a:tailEnd/>
          </a:ln>
        </p:spPr>
        <p:txBody>
          <a:bodyPr wrap="square">
            <a:spAutoFit/>
          </a:bodyPr>
          <a:lstStyle/>
          <a:p>
            <a:pPr>
              <a:spcBef>
                <a:spcPts val="200"/>
              </a:spcBef>
            </a:pPr>
            <a:r>
              <a:rPr lang="lv-LV" b="1" i="1" dirty="0"/>
              <a:t>* Cits iemesls: </a:t>
            </a:r>
          </a:p>
          <a:p>
            <a:pPr>
              <a:spcBef>
                <a:spcPts val="200"/>
              </a:spcBef>
              <a:buFont typeface="Wingdings" pitchFamily="2" charset="2"/>
              <a:buChar char="ü"/>
            </a:pPr>
            <a:r>
              <a:rPr lang="lv-LV" i="1" dirty="0" smtClean="0"/>
              <a:t>Lidostas 'Rīga' senais stāsts</a:t>
            </a:r>
            <a:r>
              <a:rPr lang="en-US" i="1" dirty="0" smtClean="0"/>
              <a:t>;</a:t>
            </a:r>
          </a:p>
          <a:p>
            <a:pPr>
              <a:spcBef>
                <a:spcPts val="200"/>
              </a:spcBef>
              <a:buFont typeface="Wingdings" pitchFamily="2" charset="2"/>
              <a:buChar char="ü"/>
            </a:pPr>
            <a:r>
              <a:rPr lang="lv-LV" i="1" dirty="0" smtClean="0"/>
              <a:t>Manis sniegtā informācija par konkurences kropļošanu konkrētā nozarē</a:t>
            </a:r>
            <a:r>
              <a:rPr lang="en-US" i="1" dirty="0" smtClean="0"/>
              <a:t>.</a:t>
            </a:r>
            <a:endParaRPr lang="lv-LV" i="1" dirty="0" smtClean="0"/>
          </a:p>
        </p:txBody>
      </p:sp>
      <p:sp>
        <p:nvSpPr>
          <p:cNvPr id="14" name="Text Box 8"/>
          <p:cNvSpPr txBox="1">
            <a:spLocks noChangeArrowheads="1"/>
          </p:cNvSpPr>
          <p:nvPr/>
        </p:nvSpPr>
        <p:spPr bwMode="auto">
          <a:xfrm>
            <a:off x="4195763" y="1319213"/>
            <a:ext cx="4321175" cy="404812"/>
          </a:xfrm>
          <a:prstGeom prst="rect">
            <a:avLst/>
          </a:prstGeom>
          <a:noFill/>
          <a:ln w="9525">
            <a:noFill/>
            <a:miter lim="800000"/>
            <a:headEnd/>
            <a:tailEnd/>
          </a:ln>
        </p:spPr>
        <p:txBody>
          <a:bodyPr>
            <a:spAutoFit/>
          </a:bodyPr>
          <a:lstStyle/>
          <a:p>
            <a:pPr>
              <a:spcBef>
                <a:spcPct val="5000"/>
              </a:spcBef>
            </a:pPr>
            <a:r>
              <a:rPr lang="lv-LV" i="1" dirty="0"/>
              <a:t>Jautājums: Kāds bija šīs saskarsmes </a:t>
            </a:r>
            <a:r>
              <a:rPr lang="lv-LV" i="1" dirty="0" smtClean="0"/>
              <a:t>mērķis/iemesls</a:t>
            </a:r>
            <a:r>
              <a:rPr lang="lv-LV" i="1" dirty="0"/>
              <a:t>? </a:t>
            </a:r>
          </a:p>
          <a:p>
            <a:pPr>
              <a:spcBef>
                <a:spcPct val="5000"/>
              </a:spcBef>
            </a:pPr>
            <a:r>
              <a:rPr lang="en-US" i="1" dirty="0" smtClean="0"/>
              <a:t>%</a:t>
            </a:r>
            <a:endParaRPr lang="lv-LV" i="1" dirty="0"/>
          </a:p>
        </p:txBody>
      </p:sp>
    </p:spTree>
    <p:extLst>
      <p:ext uri="{BB962C8B-B14F-4D97-AF65-F5344CB8AC3E}">
        <p14:creationId xmlns:p14="http://schemas.microsoft.com/office/powerpoint/2010/main" val="267424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468B86D-47EA-45CE-8E21-6EED62DCD5BC}" type="slidenum">
              <a:rPr lang="ru-RU">
                <a:solidFill>
                  <a:srgbClr val="7F7F7F"/>
                </a:solidFill>
                <a:latin typeface="Verdana" pitchFamily="34" charset="0"/>
              </a:rPr>
              <a:pPr algn="r"/>
              <a:t>8</a:t>
            </a:fld>
            <a:endParaRPr lang="ru-RU">
              <a:solidFill>
                <a:srgbClr val="7F7F7F"/>
              </a:solidFill>
              <a:latin typeface="Verdana" pitchFamily="34" charset="0"/>
            </a:endParaRPr>
          </a:p>
        </p:txBody>
      </p:sp>
      <p:sp>
        <p:nvSpPr>
          <p:cNvPr id="18434" name="Text Box 8"/>
          <p:cNvSpPr txBox="1">
            <a:spLocks noChangeArrowheads="1"/>
          </p:cNvSpPr>
          <p:nvPr/>
        </p:nvSpPr>
        <p:spPr bwMode="auto">
          <a:xfrm>
            <a:off x="250825" y="1198637"/>
            <a:ext cx="2441575" cy="877163"/>
          </a:xfrm>
          <a:prstGeom prst="rect">
            <a:avLst/>
          </a:prstGeom>
          <a:noFill/>
          <a:ln w="9525">
            <a:noFill/>
            <a:miter lim="800000"/>
            <a:headEnd/>
            <a:tailEnd/>
          </a:ln>
        </p:spPr>
        <p:txBody>
          <a:bodyPr>
            <a:spAutoFit/>
          </a:bodyPr>
          <a:lstStyle/>
          <a:p>
            <a:pPr>
              <a:spcBef>
                <a:spcPct val="5000"/>
              </a:spcBef>
            </a:pPr>
            <a:r>
              <a:rPr lang="lv-LV" i="1" dirty="0"/>
              <a:t>Jautājums: </a:t>
            </a:r>
            <a:r>
              <a:rPr lang="lv-LV" i="1" dirty="0" smtClean="0"/>
              <a:t>Kā Jūs vērtējat sadarbību ar Konkurences padomi? </a:t>
            </a:r>
            <a:endParaRPr lang="lv-LV" i="1" dirty="0"/>
          </a:p>
          <a:p>
            <a:pPr>
              <a:spcBef>
                <a:spcPct val="5000"/>
              </a:spcBef>
            </a:pPr>
            <a:r>
              <a:rPr lang="lv-LV" i="1" dirty="0"/>
              <a:t>%</a:t>
            </a:r>
            <a:r>
              <a:rPr lang="en-US" i="1" dirty="0"/>
              <a:t>; </a:t>
            </a:r>
            <a:r>
              <a:rPr lang="lv-LV" i="1" dirty="0"/>
              <a:t>VID </a:t>
            </a:r>
          </a:p>
          <a:p>
            <a:pPr>
              <a:spcBef>
                <a:spcPct val="5000"/>
              </a:spcBef>
            </a:pPr>
            <a:r>
              <a:rPr lang="lv-LV" i="1" dirty="0"/>
              <a:t>(vidējais no 1 “pilnībā </a:t>
            </a:r>
            <a:r>
              <a:rPr lang="lv-LV" i="1" dirty="0" smtClean="0"/>
              <a:t>nepiekrītu</a:t>
            </a:r>
            <a:r>
              <a:rPr lang="lv-LV" i="1" dirty="0"/>
              <a:t>”  līdz 4 “pilnībā </a:t>
            </a:r>
            <a:r>
              <a:rPr lang="lv-LV" i="1" dirty="0" smtClean="0"/>
              <a:t>piekrītu</a:t>
            </a:r>
            <a:r>
              <a:rPr lang="lv-LV" i="1" dirty="0"/>
              <a:t>” )</a:t>
            </a: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Sadarbība ar </a:t>
            </a:r>
            <a:r>
              <a:rPr lang="lv-LV" sz="2400" b="1" dirty="0">
                <a:solidFill>
                  <a:srgbClr val="FF9900"/>
                </a:solidFill>
                <a:effectLst>
                  <a:outerShdw blurRad="38100" dist="38100" dir="2700000" algn="tl">
                    <a:srgbClr val="C0C0C0"/>
                  </a:outerShdw>
                </a:effectLst>
              </a:rPr>
              <a:t>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uzņēmēji</a:t>
            </a:r>
            <a:endParaRPr lang="en-GB" sz="2000" b="1" dirty="0">
              <a:solidFill>
                <a:srgbClr val="FF9900"/>
              </a:solidFill>
              <a:effectLst>
                <a:outerShdw blurRad="38100" dist="38100" dir="2700000" algn="tl">
                  <a:srgbClr val="C0C0C0"/>
                </a:outerShdw>
              </a:effectLst>
            </a:endParaRPr>
          </a:p>
        </p:txBody>
      </p:sp>
      <p:pic>
        <p:nvPicPr>
          <p:cNvPr id="9218" name="Picture 2"/>
          <p:cNvPicPr>
            <a:picLocks noChangeAspect="1" noChangeArrowheads="1"/>
          </p:cNvPicPr>
          <p:nvPr/>
        </p:nvPicPr>
        <p:blipFill>
          <a:blip r:embed="rId3" cstate="print"/>
          <a:srcRect/>
          <a:stretch>
            <a:fillRect/>
          </a:stretch>
        </p:blipFill>
        <p:spPr bwMode="auto">
          <a:xfrm>
            <a:off x="2278806" y="1187450"/>
            <a:ext cx="6181725" cy="4810125"/>
          </a:xfrm>
          <a:prstGeom prst="rect">
            <a:avLst/>
          </a:prstGeom>
          <a:noFill/>
          <a:ln w="9525">
            <a:noFill/>
            <a:miter lim="800000"/>
            <a:headEnd/>
            <a:tailEnd/>
          </a:ln>
          <a:effectLst/>
        </p:spPr>
      </p:pic>
      <p:sp>
        <p:nvSpPr>
          <p:cNvPr id="8" name="Rectangle 7"/>
          <p:cNvSpPr/>
          <p:nvPr/>
        </p:nvSpPr>
        <p:spPr bwMode="auto">
          <a:xfrm>
            <a:off x="2692400" y="1187450"/>
            <a:ext cx="5768131" cy="1435434"/>
          </a:xfrm>
          <a:prstGeom prst="rect">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lv-LV" sz="1800" b="0" i="0" u="none" strike="noStrike" cap="none" normalizeH="0" baseline="0" smtClean="0">
              <a:ln>
                <a:noFill/>
              </a:ln>
              <a:solidFill>
                <a:schemeClr val="tx1"/>
              </a:solidFill>
              <a:effectLst/>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8"/>
          <p:cNvSpPr txBox="1">
            <a:spLocks noChangeArrowheads="1"/>
          </p:cNvSpPr>
          <p:nvPr/>
        </p:nvSpPr>
        <p:spPr bwMode="auto">
          <a:xfrm>
            <a:off x="250825" y="1014899"/>
            <a:ext cx="3046413" cy="608628"/>
          </a:xfrm>
          <a:prstGeom prst="rect">
            <a:avLst/>
          </a:prstGeom>
          <a:noFill/>
          <a:ln w="9525">
            <a:noFill/>
            <a:miter lim="800000"/>
            <a:headEnd/>
            <a:tailEnd/>
          </a:ln>
        </p:spPr>
        <p:txBody>
          <a:bodyPr wrap="square">
            <a:spAutoFit/>
          </a:bodyPr>
          <a:lstStyle/>
          <a:p>
            <a:pPr>
              <a:spcBef>
                <a:spcPct val="5000"/>
              </a:spcBef>
            </a:pPr>
            <a:r>
              <a:rPr lang="lv-LV" sz="1100" i="1" dirty="0">
                <a:solidFill>
                  <a:schemeClr val="bg1">
                    <a:lumMod val="50000"/>
                  </a:schemeClr>
                </a:solidFill>
              </a:rPr>
              <a:t>Jautājums: </a:t>
            </a:r>
            <a:r>
              <a:rPr lang="lv-LV" sz="1100" i="1" dirty="0" smtClean="0">
                <a:solidFill>
                  <a:schemeClr val="bg1">
                    <a:lumMod val="50000"/>
                  </a:schemeClr>
                </a:solidFill>
              </a:rPr>
              <a:t>Kā Jūs vērtējat sadarbību ar Konkurences padomi? </a:t>
            </a:r>
            <a:endParaRPr lang="lv-LV" sz="1100" i="1" dirty="0">
              <a:solidFill>
                <a:schemeClr val="bg1">
                  <a:lumMod val="50000"/>
                </a:schemeClr>
              </a:solidFill>
            </a:endParaRPr>
          </a:p>
          <a:p>
            <a:pPr>
              <a:spcBef>
                <a:spcPct val="5000"/>
              </a:spcBef>
            </a:pPr>
            <a:r>
              <a:rPr lang="en-US" sz="1100" i="1" dirty="0" smtClean="0">
                <a:solidFill>
                  <a:schemeClr val="bg1">
                    <a:lumMod val="50000"/>
                  </a:schemeClr>
                </a:solidFill>
              </a:rPr>
              <a:t>%</a:t>
            </a:r>
            <a:endParaRPr lang="lv-LV" sz="1100" i="1" dirty="0">
              <a:solidFill>
                <a:schemeClr val="bg1">
                  <a:lumMod val="50000"/>
                </a:schemeClr>
              </a:solidFill>
            </a:endParaRPr>
          </a:p>
        </p:txBody>
      </p:sp>
      <p:sp>
        <p:nvSpPr>
          <p:cNvPr id="18433" name="Slide Number Placeholder 3"/>
          <p:cNvSpPr txBox="1">
            <a:spLocks noGrp="1"/>
          </p:cNvSpPr>
          <p:nvPr/>
        </p:nvSpPr>
        <p:spPr bwMode="auto">
          <a:xfrm>
            <a:off x="6732588" y="6308725"/>
            <a:ext cx="1905000" cy="457200"/>
          </a:xfrm>
          <a:prstGeom prst="rect">
            <a:avLst/>
          </a:prstGeom>
          <a:noFill/>
          <a:ln w="9525">
            <a:noFill/>
            <a:miter lim="800000"/>
            <a:headEnd/>
            <a:tailEnd/>
          </a:ln>
        </p:spPr>
        <p:txBody>
          <a:bodyPr/>
          <a:lstStyle/>
          <a:p>
            <a:pPr algn="r"/>
            <a:fld id="{F468B86D-47EA-45CE-8E21-6EED62DCD5BC}" type="slidenum">
              <a:rPr lang="ru-RU">
                <a:solidFill>
                  <a:srgbClr val="7F7F7F"/>
                </a:solidFill>
                <a:latin typeface="Verdana" pitchFamily="34" charset="0"/>
              </a:rPr>
              <a:pPr algn="r"/>
              <a:t>9</a:t>
            </a:fld>
            <a:endParaRPr lang="ru-RU">
              <a:solidFill>
                <a:srgbClr val="7F7F7F"/>
              </a:solidFill>
              <a:latin typeface="Verdana" pitchFamily="34" charset="0"/>
            </a:endParaRPr>
          </a:p>
        </p:txBody>
      </p:sp>
      <p:sp>
        <p:nvSpPr>
          <p:cNvPr id="2" name="Title 1"/>
          <p:cNvSpPr>
            <a:spLocks/>
          </p:cNvSpPr>
          <p:nvPr/>
        </p:nvSpPr>
        <p:spPr bwMode="auto">
          <a:xfrm>
            <a:off x="250825" y="30163"/>
            <a:ext cx="8893175" cy="587375"/>
          </a:xfrm>
          <a:prstGeom prst="rect">
            <a:avLst/>
          </a:prstGeom>
          <a:noFill/>
          <a:ln w="9525">
            <a:noFill/>
            <a:miter lim="800000"/>
            <a:headEnd/>
            <a:tailEnd/>
          </a:ln>
        </p:spPr>
        <p:txBody>
          <a:bodyPr anchor="ctr"/>
          <a:lstStyle/>
          <a:p>
            <a:pPr eaLnBrk="0" hangingPunct="0">
              <a:defRPr/>
            </a:pPr>
            <a:r>
              <a:rPr lang="lv-LV" sz="2400" b="1" dirty="0" smtClean="0">
                <a:solidFill>
                  <a:srgbClr val="FF9900"/>
                </a:solidFill>
                <a:effectLst>
                  <a:outerShdw blurRad="38100" dist="38100" dir="2700000" algn="tl">
                    <a:srgbClr val="C0C0C0"/>
                  </a:outerShdw>
                </a:effectLst>
              </a:rPr>
              <a:t>Sadarbība </a:t>
            </a:r>
            <a:r>
              <a:rPr lang="lv-LV" sz="2400" b="1" dirty="0">
                <a:solidFill>
                  <a:srgbClr val="FF9900"/>
                </a:solidFill>
                <a:effectLst>
                  <a:outerShdw blurRad="38100" dist="38100" dir="2700000" algn="tl">
                    <a:srgbClr val="C0C0C0"/>
                  </a:outerShdw>
                </a:effectLst>
              </a:rPr>
              <a:t>ar Konkurences </a:t>
            </a:r>
            <a:r>
              <a:rPr lang="lv-LV" sz="2400" b="1" dirty="0" smtClean="0">
                <a:solidFill>
                  <a:srgbClr val="FF9900"/>
                </a:solidFill>
                <a:effectLst>
                  <a:outerShdw blurRad="38100" dist="38100" dir="2700000" algn="tl">
                    <a:srgbClr val="C0C0C0"/>
                  </a:outerShdw>
                </a:effectLst>
              </a:rPr>
              <a:t>padomi: </a:t>
            </a:r>
            <a:r>
              <a:rPr lang="lv-LV" sz="2000" b="1" dirty="0" smtClean="0">
                <a:solidFill>
                  <a:srgbClr val="FF9900"/>
                </a:solidFill>
                <a:effectLst>
                  <a:outerShdw blurRad="38100" dist="38100" dir="2700000" algn="tl">
                    <a:srgbClr val="C0C0C0"/>
                  </a:outerShdw>
                </a:effectLst>
              </a:rPr>
              <a:t>asociācijas</a:t>
            </a:r>
            <a:endParaRPr lang="en-GB" sz="2000" b="1" dirty="0">
              <a:solidFill>
                <a:srgbClr val="FF9900"/>
              </a:solidFill>
              <a:effectLst>
                <a:outerShdw blurRad="38100" dist="38100" dir="2700000" algn="tl">
                  <a:srgbClr val="C0C0C0"/>
                </a:outerShdw>
              </a:effectLst>
            </a:endParaRPr>
          </a:p>
        </p:txBody>
      </p:sp>
      <p:pic>
        <p:nvPicPr>
          <p:cNvPr id="4098" name="Picture 2"/>
          <p:cNvPicPr>
            <a:picLocks noChangeAspect="1" noChangeArrowheads="1"/>
          </p:cNvPicPr>
          <p:nvPr/>
        </p:nvPicPr>
        <p:blipFill>
          <a:blip r:embed="rId2" cstate="print"/>
          <a:srcRect/>
          <a:stretch>
            <a:fillRect/>
          </a:stretch>
        </p:blipFill>
        <p:spPr bwMode="auto">
          <a:xfrm>
            <a:off x="757237" y="1623527"/>
            <a:ext cx="7629525" cy="4105275"/>
          </a:xfrm>
          <a:prstGeom prst="rect">
            <a:avLst/>
          </a:prstGeom>
          <a:noFill/>
          <a:ln w="9525">
            <a:noFill/>
            <a:miter lim="800000"/>
            <a:headEnd/>
            <a:tailEnd/>
          </a:ln>
          <a:effectLst/>
        </p:spPr>
      </p:pic>
      <p:sp>
        <p:nvSpPr>
          <p:cNvPr id="18438" name="Rectangle 7"/>
          <p:cNvSpPr>
            <a:spLocks noChangeArrowheads="1"/>
          </p:cNvSpPr>
          <p:nvPr/>
        </p:nvSpPr>
        <p:spPr bwMode="auto">
          <a:xfrm>
            <a:off x="909638" y="1919951"/>
            <a:ext cx="7608720" cy="1674980"/>
          </a:xfrm>
          <a:prstGeom prst="rect">
            <a:avLst/>
          </a:prstGeom>
          <a:noFill/>
          <a:ln w="15875" algn="ctr">
            <a:solidFill>
              <a:srgbClr val="0070C0"/>
            </a:solidFill>
            <a:round/>
            <a:headEnd/>
            <a:tailEnd/>
          </a:ln>
        </p:spPr>
        <p:txBody>
          <a:bodyPr/>
          <a:lstStyle/>
          <a:p>
            <a:pPr>
              <a:spcBef>
                <a:spcPct val="20000"/>
              </a:spcBef>
              <a:buFontTx/>
              <a:buChar char="•"/>
            </a:pPr>
            <a:endParaRPr lang="lv-LV" sz="1800">
              <a:latin typeface="Verdana" pitchFamily="34" charset="0"/>
            </a:endParaRPr>
          </a:p>
        </p:txBody>
      </p:sp>
    </p:spTree>
    <p:extLst>
      <p:ext uri="{BB962C8B-B14F-4D97-AF65-F5344CB8AC3E}">
        <p14:creationId xmlns:p14="http://schemas.microsoft.com/office/powerpoint/2010/main" val="870458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ācija_LV">
  <a:themeElements>
    <a:clrScheme name="report 5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B2B2B2"/>
      </a:folHlink>
    </a:clrScheme>
    <a:fontScheme name="report 5">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lv-LV" sz="1800" b="0" i="0" u="none" strike="noStrike" cap="none" normalizeH="0" baseline="0" smtClean="0">
            <a:ln>
              <a:noFill/>
            </a:ln>
            <a:solidFill>
              <a:schemeClr val="tx1"/>
            </a:solidFill>
            <a:effectLst/>
            <a:latin typeface="Verdana" pitchFamily="34" charset="0"/>
          </a:defRPr>
        </a:defPPr>
      </a:lstStyle>
    </a:spDef>
    <a:lnDef>
      <a:spPr bwMode="auto">
        <a:solidFill>
          <a:srgbClr val="C0C0C0"/>
        </a:solidFill>
        <a:ln w="9525" cap="flat" cmpd="sng" algn="ctr">
          <a:solidFill>
            <a:schemeClr val="bg1">
              <a:lumMod val="75000"/>
            </a:schemeClr>
          </a:solidFill>
          <a:prstDash val="solid"/>
          <a:round/>
          <a:headEnd type="none" w="med" len="med"/>
          <a:tailEnd type="none" w="med" len="med"/>
        </a:ln>
        <a:effectLst/>
      </a:spPr>
      <a:bodyPr/>
      <a:lstStyle/>
    </a:lnDef>
  </a:objectDefaults>
  <a:extraClrSchemeLst>
    <a:extraClrScheme>
      <a:clrScheme name="report 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report 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report 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eport 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report 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report 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report 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report 5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prezentācija_LV</Template>
  <TotalTime>20068</TotalTime>
  <Words>1655</Words>
  <Application>Microsoft Office PowerPoint</Application>
  <PresentationFormat>On-screen Show (4:3)</PresentationFormat>
  <Paragraphs>274</Paragraphs>
  <Slides>34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Courier New</vt:lpstr>
      <vt:lpstr>Verdana</vt:lpstr>
      <vt:lpstr>Wingdings</vt:lpstr>
      <vt:lpstr>prezentācija_LV</vt:lpstr>
      <vt:lpstr>Sabiedriskās domas pētījums  “Par konkurences politikas un tās īstenošanas jautājumiem” </vt:lpstr>
      <vt:lpstr>Informācija par pētījumu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Konkurences padomes darbība: uzņēmēji</vt:lpstr>
      <vt:lpstr>PowerPoint Presentation</vt:lpstr>
      <vt:lpstr>PowerPoint Presentation</vt:lpstr>
      <vt:lpstr>PowerPoint Presentation</vt:lpstr>
      <vt:lpstr>PowerPoint Presentation</vt:lpstr>
      <vt:lpstr>PowerPoint Presentation</vt:lpstr>
      <vt:lpstr>Svarīgākie jautājumi: pašvaldības</vt:lpstr>
      <vt:lpstr>PowerPoint Presentation</vt:lpstr>
      <vt:lpstr>PowerPoint Presentation</vt:lpstr>
      <vt:lpstr>PowerPoint Presentation</vt:lpstr>
      <vt:lpstr>PowerPoint Presentation</vt:lpstr>
      <vt:lpstr>PowerPoint Presentation</vt:lpstr>
    </vt:vector>
  </TitlesOfParts>
  <Company>FACTUM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Sabiedriskās domas pētījums  Par konkurences politikas un tās īstenošanas jautājumiem</dc:title>
  <dc:creator>Paula Vilsone</dc:creator>
  <cp:lastModifiedBy>Paula Vilsone</cp:lastModifiedBy>
  <cp:revision>1705</cp:revision>
  <dcterms:created xsi:type="dcterms:W3CDTF">2008-04-29T07:24:21Z</dcterms:created>
  <dcterms:modified xsi:type="dcterms:W3CDTF">2016-12-20T09:08:45Z</dcterms:modified>
</cp:coreProperties>
</file>