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8"/>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1pPr>
    <a:lvl2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2pPr>
    <a:lvl3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3pPr>
    <a:lvl4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4pPr>
    <a:lvl5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5pPr>
    <a:lvl6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6pPr>
    <a:lvl7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7pPr>
    <a:lvl8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8pPr>
    <a:lvl9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381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CC99"/>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CC99"/>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CC99"/>
          </a:solidFill>
        </a:fill>
      </a:tcStyle>
    </a:firstRow>
  </a:tblStyle>
  <a:tblStyle styleId="{C7B018BB-80A7-4F77-B60F-C8B233D01FF8}" styleName="">
    <a:tblBg/>
    <a:wholeTbl>
      <a:tcTxStyle>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xfrm>
            <a:off x="1143000" y="685800"/>
            <a:ext cx="4572000" cy="3429000"/>
          </a:xfrm>
          <a:prstGeom prst="rect">
            <a:avLst/>
          </a:prstGeom>
        </p:spPr>
        <p:txBody>
          <a:bodyPr/>
          <a:lstStyle/>
          <a:p>
            <a:endParaRPr/>
          </a:p>
        </p:txBody>
      </p:sp>
      <p:sp>
        <p:nvSpPr>
          <p:cNvPr id="115" name="Shape 11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defTabSz="457200" latinLnBrk="0">
      <a:defRPr sz="2200">
        <a:latin typeface="Lucida Grande"/>
        <a:ea typeface="Lucida Grande"/>
        <a:cs typeface="Lucida Grande"/>
        <a:sym typeface="Lucida Grande"/>
      </a:defRPr>
    </a:lvl2pPr>
    <a:lvl3pPr defTabSz="457200" latinLnBrk="0">
      <a:defRPr sz="2200">
        <a:latin typeface="Lucida Grande"/>
        <a:ea typeface="Lucida Grande"/>
        <a:cs typeface="Lucida Grande"/>
        <a:sym typeface="Lucida Grande"/>
      </a:defRPr>
    </a:lvl3pPr>
    <a:lvl4pPr defTabSz="457200" latinLnBrk="0">
      <a:defRPr sz="2200">
        <a:latin typeface="Lucida Grande"/>
        <a:ea typeface="Lucida Grande"/>
        <a:cs typeface="Lucida Grande"/>
        <a:sym typeface="Lucida Grande"/>
      </a:defRPr>
    </a:lvl4pPr>
    <a:lvl5pPr defTabSz="457200" latinLnBrk="0">
      <a:defRPr sz="2200">
        <a:latin typeface="Lucida Grande"/>
        <a:ea typeface="Lucida Grande"/>
        <a:cs typeface="Lucida Grande"/>
        <a:sym typeface="Lucida Grande"/>
      </a:defRPr>
    </a:lvl5pPr>
    <a:lvl6pPr defTabSz="457200" latinLnBrk="0">
      <a:defRPr sz="2200">
        <a:latin typeface="Lucida Grande"/>
        <a:ea typeface="Lucida Grande"/>
        <a:cs typeface="Lucida Grande"/>
        <a:sym typeface="Lucida Grande"/>
      </a:defRPr>
    </a:lvl6pPr>
    <a:lvl7pPr defTabSz="457200" latinLnBrk="0">
      <a:defRPr sz="2200">
        <a:latin typeface="Lucida Grande"/>
        <a:ea typeface="Lucida Grande"/>
        <a:cs typeface="Lucida Grande"/>
        <a:sym typeface="Lucida Grande"/>
      </a:defRPr>
    </a:lvl7pPr>
    <a:lvl8pPr defTabSz="457200" latinLnBrk="0">
      <a:defRPr sz="2200">
        <a:latin typeface="Lucida Grande"/>
        <a:ea typeface="Lucida Grande"/>
        <a:cs typeface="Lucida Grande"/>
        <a:sym typeface="Lucida Grande"/>
      </a:defRPr>
    </a:lvl8pPr>
    <a:lvl9pPr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txBox="1">
            <a:spLocks noGrp="1"/>
          </p:cNvSpPr>
          <p:nvPr>
            <p:ph type="title"/>
          </p:nvPr>
        </p:nvSpPr>
        <p:spPr>
          <a:prstGeom prst="rect">
            <a:avLst/>
          </a:prstGeom>
        </p:spPr>
        <p:txBody>
          <a:bodyPr/>
          <a:lstStyle/>
          <a:p>
            <a:r>
              <a:t>Title Text</a:t>
            </a:r>
          </a:p>
        </p:txBody>
      </p:sp>
      <p:sp>
        <p:nvSpPr>
          <p:cNvPr id="1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8" name="Title Text"/>
          <p:cNvSpPr txBox="1">
            <a:spLocks noGrp="1"/>
          </p:cNvSpPr>
          <p:nvPr>
            <p:ph type="title"/>
          </p:nvPr>
        </p:nvSpPr>
        <p:spPr>
          <a:prstGeom prst="rect">
            <a:avLst/>
          </a:prstGeom>
        </p:spPr>
        <p:txBody>
          <a:bodyPr/>
          <a:lstStyle/>
          <a:p>
            <a:r>
              <a:t>Title Text</a:t>
            </a:r>
          </a:p>
        </p:txBody>
      </p:sp>
      <p:sp>
        <p:nvSpPr>
          <p:cNvPr id="89"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7" name="Title Text"/>
          <p:cNvSpPr txBox="1">
            <a:spLocks noGrp="1"/>
          </p:cNvSpPr>
          <p:nvPr>
            <p:ph type="title"/>
          </p:nvPr>
        </p:nvSpPr>
        <p:spPr>
          <a:prstGeom prst="rect">
            <a:avLst/>
          </a:prstGeom>
        </p:spPr>
        <p:txBody>
          <a:bodyPr/>
          <a:lstStyle/>
          <a:p>
            <a:r>
              <a:t>Title Text</a:t>
            </a:r>
          </a:p>
        </p:txBody>
      </p:sp>
      <p:sp>
        <p:nvSpPr>
          <p:cNvPr id="9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6" name="Title Text"/>
          <p:cNvSpPr txBox="1">
            <a:spLocks noGrp="1"/>
          </p:cNvSpPr>
          <p:nvPr>
            <p:ph type="title"/>
          </p:nvPr>
        </p:nvSpPr>
        <p:spPr>
          <a:prstGeom prst="rect">
            <a:avLst/>
          </a:prstGeom>
        </p:spPr>
        <p:txBody>
          <a:bodyPr/>
          <a:lstStyle/>
          <a:p>
            <a:r>
              <a:t>Title Text</a:t>
            </a:r>
          </a:p>
        </p:txBody>
      </p:sp>
      <p:sp>
        <p:nvSpPr>
          <p:cNvPr id="10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6" name="Title Text"/>
          <p:cNvSpPr txBox="1">
            <a:spLocks noGrp="1"/>
          </p:cNvSpPr>
          <p:nvPr>
            <p:ph type="title"/>
          </p:nvPr>
        </p:nvSpPr>
        <p:spPr>
          <a:prstGeom prst="rect">
            <a:avLst/>
          </a:prstGeom>
        </p:spPr>
        <p:txBody>
          <a:bodyPr/>
          <a:lstStyle/>
          <a:p>
            <a:r>
              <a:t>Title Text</a:t>
            </a:r>
          </a:p>
        </p:txBody>
      </p:sp>
      <p:sp>
        <p:nvSpPr>
          <p:cNvPr id="3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4" name="Title Text"/>
          <p:cNvSpPr txBox="1">
            <a:spLocks noGrp="1"/>
          </p:cNvSpPr>
          <p:nvPr>
            <p:ph type="title"/>
          </p:nvPr>
        </p:nvSpPr>
        <p:spPr>
          <a:prstGeom prst="rect">
            <a:avLst/>
          </a:prstGeom>
        </p:spPr>
        <p:txBody>
          <a:bodyPr/>
          <a:lstStyle/>
          <a:p>
            <a:r>
              <a:t>Title Text</a:t>
            </a:r>
          </a:p>
        </p:txBody>
      </p:sp>
      <p:sp>
        <p:nvSpPr>
          <p:cNvPr id="5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0" name="Title Text"/>
          <p:cNvSpPr txBox="1">
            <a:spLocks noGrp="1"/>
          </p:cNvSpPr>
          <p:nvPr>
            <p:ph type="title"/>
          </p:nvPr>
        </p:nvSpPr>
        <p:spPr>
          <a:prstGeom prst="rect">
            <a:avLst/>
          </a:prstGeom>
        </p:spPr>
        <p:txBody>
          <a:bodyPr/>
          <a:lstStyle/>
          <a:p>
            <a:r>
              <a:t>Title Text</a:t>
            </a:r>
          </a:p>
        </p:txBody>
      </p:sp>
      <p:sp>
        <p:nvSpPr>
          <p:cNvPr id="7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9" name="Title Text"/>
          <p:cNvSpPr txBox="1">
            <a:spLocks noGrp="1"/>
          </p:cNvSpPr>
          <p:nvPr>
            <p:ph type="title"/>
          </p:nvPr>
        </p:nvSpPr>
        <p:spPr>
          <a:prstGeom prst="rect">
            <a:avLst/>
          </a:prstGeom>
        </p:spPr>
        <p:txBody>
          <a:bodyPr/>
          <a:lstStyle/>
          <a:p>
            <a:r>
              <a:t>Title Text</a:t>
            </a:r>
          </a:p>
        </p:txBody>
      </p:sp>
      <p:sp>
        <p:nvSpPr>
          <p:cNvPr id="8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85800" y="609600"/>
            <a:ext cx="7772400" cy="1143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685800" y="1981200"/>
            <a:ext cx="7772400" cy="4114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lvl2pPr>
              <a:buChar char="–"/>
            </a:lvl2pPr>
            <a:lvl3pPr>
              <a:buChar char="•"/>
            </a:lvl3pPr>
            <a:lvl4pPr>
              <a:buChar char="–"/>
            </a:lvl4p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176262" y="6248400"/>
            <a:ext cx="281938" cy="287085"/>
          </a:xfrm>
          <a:prstGeom prst="rect">
            <a:avLst/>
          </a:prstGeom>
          <a:ln w="12700">
            <a:miter lim="400000"/>
          </a:ln>
        </p:spPr>
        <p:txBody>
          <a:bodyPr wrap="none" lIns="45718" tIns="45718" rIns="45718" bIns="45718">
            <a:spAutoFit/>
          </a:bodyPr>
          <a:lstStyle>
            <a:lvl1pPr algn="r">
              <a:defRPr sz="1400" b="0">
                <a:latin typeface="+mn-lt"/>
                <a:ea typeface="+mn-ea"/>
                <a:cs typeface="+mn-cs"/>
                <a:sym typeface="Times New Roman"/>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1pPr>
      <a:lvl2pPr marL="783770" marR="0" indent="-32657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5pPr>
      <a:lvl6pPr marL="2286000" marR="0" indent="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6pPr>
      <a:lvl7pPr marL="2743200" marR="0" indent="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7pPr>
      <a:lvl8pPr marL="3200400" marR="0" indent="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8pPr>
      <a:lvl9pPr marL="3657600" marR="0" indent="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n-lt"/>
          <a:ea typeface="+mn-ea"/>
          <a:cs typeface="+mn-cs"/>
          <a:sym typeface="Times New Roman"/>
        </a:defRPr>
      </a:lvl9pPr>
    </p:bodyStyle>
    <p:otherStyle>
      <a:lvl1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1pPr>
      <a:lvl2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2pPr>
      <a:lvl3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3pPr>
      <a:lvl4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4pPr>
      <a:lvl5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5pPr>
      <a:lvl6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6pPr>
      <a:lvl7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7pPr>
      <a:lvl8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8pPr>
      <a:lvl9pPr marL="0" marR="0" indent="0" algn="r" defTabSz="9144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hyperlink" Target="http://www.jurisconsultus.l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17"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
        <p:nvSpPr>
          <p:cNvPr id="118"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19"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20"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21" name="Sabiedriskās domas pētījums  “Par konkurences politikas un tās īstenošanas jautājumiem”"/>
          <p:cNvSpPr txBox="1">
            <a:spLocks noGrp="1"/>
          </p:cNvSpPr>
          <p:nvPr>
            <p:ph type="title" idx="4294967295"/>
          </p:nvPr>
        </p:nvSpPr>
        <p:spPr>
          <a:xfrm>
            <a:off x="1371600" y="1531938"/>
            <a:ext cx="6400800" cy="1470026"/>
          </a:xfrm>
          <a:prstGeom prst="rect">
            <a:avLst/>
          </a:prstGeom>
        </p:spPr>
        <p:txBody>
          <a:bodyPr lIns="45719" tIns="45719" rIns="45719" bIns="45719"/>
          <a:lstStyle/>
          <a:p>
            <a:pPr defTabSz="658368">
              <a:defRPr sz="3168"/>
            </a:pPr>
            <a:r>
              <a:t>Sabiedriskās domas pētījums </a:t>
            </a:r>
            <a:br/>
            <a:r>
              <a:t>“Par konkurences politikas un tās īstenošanas jautājumiem” </a:t>
            </a:r>
          </a:p>
        </p:txBody>
      </p:sp>
      <p:sp>
        <p:nvSpPr>
          <p:cNvPr id="122" name="Konkurences padome…"/>
          <p:cNvSpPr txBox="1">
            <a:spLocks noGrp="1"/>
          </p:cNvSpPr>
          <p:nvPr>
            <p:ph type="body" sz="half" idx="4294967295"/>
          </p:nvPr>
        </p:nvSpPr>
        <p:spPr>
          <a:xfrm>
            <a:off x="1371600" y="2825750"/>
            <a:ext cx="6400800" cy="2762250"/>
          </a:xfrm>
          <a:prstGeom prst="rect">
            <a:avLst/>
          </a:prstGeom>
        </p:spPr>
        <p:txBody>
          <a:bodyPr lIns="45719" tIns="45719" rIns="45719" bIns="45719"/>
          <a:lstStyle/>
          <a:p>
            <a:pPr marL="0" indent="0" algn="ctr">
              <a:lnSpc>
                <a:spcPct val="90000"/>
              </a:lnSpc>
              <a:spcBef>
                <a:spcPts val="400"/>
              </a:spcBef>
              <a:buSzTx/>
              <a:buNone/>
              <a:defRPr sz="1600">
                <a:latin typeface="Arial"/>
                <a:ea typeface="Arial"/>
                <a:cs typeface="Arial"/>
                <a:sym typeface="Arial"/>
              </a:defRPr>
            </a:pPr>
            <a:endParaRPr/>
          </a:p>
          <a:p>
            <a:pPr marL="0" indent="0" algn="ctr">
              <a:lnSpc>
                <a:spcPct val="90000"/>
              </a:lnSpc>
              <a:spcBef>
                <a:spcPts val="400"/>
              </a:spcBef>
              <a:buSzTx/>
              <a:buNone/>
              <a:defRPr sz="1600">
                <a:latin typeface="Arial"/>
                <a:ea typeface="Arial"/>
                <a:cs typeface="Arial"/>
                <a:sym typeface="Arial"/>
              </a:defRPr>
            </a:pPr>
            <a:endParaRPr/>
          </a:p>
          <a:p>
            <a:pPr marL="0" indent="0" algn="ctr">
              <a:lnSpc>
                <a:spcPct val="90000"/>
              </a:lnSpc>
              <a:spcBef>
                <a:spcPts val="400"/>
              </a:spcBef>
              <a:buSzTx/>
              <a:buNone/>
              <a:defRPr sz="1600">
                <a:latin typeface="Arial"/>
                <a:ea typeface="Arial"/>
                <a:cs typeface="Arial"/>
                <a:sym typeface="Arial"/>
              </a:defRPr>
            </a:pPr>
            <a:endParaRPr/>
          </a:p>
          <a:p>
            <a:pPr marL="0" indent="0" algn="ctr">
              <a:lnSpc>
                <a:spcPct val="90000"/>
              </a:lnSpc>
              <a:spcBef>
                <a:spcPts val="300"/>
              </a:spcBef>
              <a:buSzTx/>
              <a:buNone/>
              <a:defRPr sz="1600">
                <a:latin typeface="Arial"/>
                <a:ea typeface="Arial"/>
                <a:cs typeface="Arial"/>
                <a:sym typeface="Arial"/>
              </a:defRPr>
            </a:pPr>
            <a:r>
              <a:t>Konkurences padome</a:t>
            </a:r>
          </a:p>
          <a:p>
            <a:pPr marL="0" indent="0" algn="ctr">
              <a:lnSpc>
                <a:spcPct val="90000"/>
              </a:lnSpc>
              <a:spcBef>
                <a:spcPts val="1200"/>
              </a:spcBef>
              <a:buSzTx/>
              <a:buNone/>
              <a:defRPr sz="1600">
                <a:latin typeface="Arial"/>
                <a:ea typeface="Arial"/>
                <a:cs typeface="Arial"/>
                <a:sym typeface="Arial"/>
              </a:defRPr>
            </a:pPr>
            <a:endParaRPr/>
          </a:p>
          <a:p>
            <a:pPr marL="0" indent="0" algn="ctr">
              <a:lnSpc>
                <a:spcPct val="90000"/>
              </a:lnSpc>
              <a:spcBef>
                <a:spcPts val="400"/>
              </a:spcBef>
              <a:buSzTx/>
              <a:buNone/>
              <a:defRPr sz="1600">
                <a:latin typeface="Arial"/>
                <a:ea typeface="Arial"/>
                <a:cs typeface="Arial"/>
                <a:sym typeface="Arial"/>
              </a:defRPr>
            </a:pPr>
            <a:endParaRPr/>
          </a:p>
          <a:p>
            <a:pPr marL="0" indent="0" algn="ctr">
              <a:lnSpc>
                <a:spcPct val="90000"/>
              </a:lnSpc>
              <a:spcBef>
                <a:spcPts val="400"/>
              </a:spcBef>
              <a:buSzTx/>
              <a:buNone/>
              <a:defRPr sz="1600">
                <a:latin typeface="Arial"/>
                <a:ea typeface="Arial"/>
                <a:cs typeface="Arial"/>
                <a:sym typeface="Arial"/>
              </a:defRPr>
            </a:pPr>
            <a:endParaRPr/>
          </a:p>
          <a:p>
            <a:pPr marL="0" indent="0" algn="ctr">
              <a:lnSpc>
                <a:spcPct val="90000"/>
              </a:lnSpc>
              <a:spcBef>
                <a:spcPts val="300"/>
              </a:spcBef>
              <a:buSzTx/>
              <a:buNone/>
              <a:defRPr sz="1600">
                <a:latin typeface="Arial"/>
                <a:ea typeface="Arial"/>
                <a:cs typeface="Arial"/>
                <a:sym typeface="Arial"/>
              </a:defRPr>
            </a:pPr>
            <a:r>
              <a:t>Prezentēts: 25.09.2018, Rīga</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91" name="Slide Number"/>
          <p:cNvSpPr txBox="1">
            <a:spLocks noGrp="1"/>
          </p:cNvSpPr>
          <p:nvPr>
            <p:ph type="sldNum" sz="quarter" idx="4294967295"/>
          </p:nvPr>
        </p:nvSpPr>
        <p:spPr>
          <a:xfrm>
            <a:off x="8182857" y="6248400"/>
            <a:ext cx="275341"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192"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93"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94"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95"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(2/8)</a:t>
            </a:r>
          </a:p>
        </p:txBody>
      </p:sp>
      <p:sp>
        <p:nvSpPr>
          <p:cNvPr id="196" name="Konkurences padomes amatpersonu novērtējums…"/>
          <p:cNvSpPr txBox="1"/>
          <p:nvPr/>
        </p:nvSpPr>
        <p:spPr>
          <a:xfrm>
            <a:off x="-25400" y="766989"/>
            <a:ext cx="8693944" cy="42064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700"/>
              </a:spcBef>
              <a:defRPr sz="1400" b="0">
                <a:latin typeface="Arial"/>
                <a:ea typeface="Arial"/>
                <a:cs typeface="Arial"/>
                <a:sym typeface="Arial"/>
              </a:defRPr>
            </a:pPr>
            <a:r>
              <a:t>Konkurences padomes amatpersonu novērtējums</a:t>
            </a:r>
          </a:p>
          <a:p>
            <a:pPr marL="342900" indent="-342900" algn="just">
              <a:spcBef>
                <a:spcPts val="700"/>
              </a:spcBef>
              <a:buClr>
                <a:srgbClr val="7F7F7F"/>
              </a:buClr>
              <a:buSzPct val="100000"/>
              <a:buChar char="▪"/>
              <a:defRPr sz="1300" b="0">
                <a:latin typeface="Arial"/>
                <a:ea typeface="Arial"/>
                <a:cs typeface="Arial"/>
                <a:sym typeface="Arial"/>
              </a:defRPr>
            </a:pPr>
            <a:r>
              <a:t>Būtiskas atšķirības amatpersonu novērtējumā, salīdzinot šī un iepriekšējo gadu pētījumu, nav novērojamas.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Uzņēmēji amatpersonu rīcību procesuālo darbību laikā novērtē kā pilnvarām atbilstošu, savukārt ievērojami vairāk respondentu nav saskārušies ar amatpersonu rīcību procesuālo darbību laikā. Līdzīgi rezultāti ir arī attiecībā pret amatpersonu procesuālo ētiku.</a:t>
            </a:r>
          </a:p>
          <a:p>
            <a:pPr marL="342900" indent="-342900" algn="just">
              <a:lnSpc>
                <a:spcPct val="95000"/>
              </a:lnSpc>
              <a:spcBef>
                <a:spcPts val="1000"/>
              </a:spcBef>
              <a:defRPr sz="1400" b="0">
                <a:latin typeface="Arial"/>
                <a:ea typeface="Arial"/>
                <a:cs typeface="Arial"/>
                <a:sym typeface="Arial"/>
              </a:defRPr>
            </a:pPr>
            <a:r>
              <a:t>Priekšstati par konkurences tiesību regulējumu</a:t>
            </a:r>
          </a:p>
          <a:p>
            <a:pPr marL="342900" indent="-342900" algn="just">
              <a:spcBef>
                <a:spcPts val="1000"/>
              </a:spcBef>
              <a:buClr>
                <a:srgbClr val="7F7F7F"/>
              </a:buClr>
              <a:buSzPct val="100000"/>
              <a:buChar char="▪"/>
              <a:defRPr sz="1300" b="0">
                <a:latin typeface="Arial"/>
                <a:ea typeface="Arial"/>
                <a:cs typeface="Arial"/>
                <a:sym typeface="Arial"/>
              </a:defRPr>
            </a:pPr>
            <a:r>
              <a:t>Saistībā ar konkurences tiesību regulējumiem Latvijā 2016.gadā respondenti norādīja, ka visatbilstošākie apgalvojumi attiecībā uz konkurences tiesību regulējumiem Latvijā ir (1) tirgus dalībniekam, kas atrodas dominējošā stāvoklī, ir aizliegts jebkādā veidā ļaunprātīgi to izmantot; (2) ir aizliegtas tirgus dalībnieku vienošanās par cenu vai tarifu noteikšanu, kā arī informācijas apmaiņu attiecībā uz cenām; (3) valsts un pašvaldības iestādes nedrīkst diskriminēt uzņēmējus un radīt nepamatotas konkurences priekšrocības.</a:t>
            </a:r>
          </a:p>
          <a:p>
            <a:pPr marL="342900" indent="-342900" algn="just">
              <a:spcBef>
                <a:spcPts val="1000"/>
              </a:spcBef>
              <a:buClr>
                <a:srgbClr val="7F7F7F"/>
              </a:buClr>
              <a:buSzPct val="100000"/>
              <a:buChar char="▪"/>
              <a:defRPr sz="1300" b="0">
                <a:latin typeface="Arial"/>
                <a:ea typeface="Arial"/>
                <a:cs typeface="Arial"/>
                <a:sym typeface="Arial"/>
              </a:defRPr>
            </a:pPr>
            <a:r>
              <a:t>Savukārt 2018.gadā attiecībā uz konkurences tiesību regulējumiem Latvijā, salīdzinot ar iepriekšējo gadu pētījumu, būtiskas atšķirības nav novērojamas, mainījies ir tikai to procentuālais sadalījums, kā visatbilstošāko apgalvojumu minot «valsts un pašvaldības iestādes nedrīkst diskriminēt uzņēmējus un radīt nepamatotas konkurences priekšrocības».</a:t>
            </a:r>
          </a:p>
          <a:p>
            <a:pPr marL="342900" indent="-342900" algn="just">
              <a:spcBef>
                <a:spcPts val="1000"/>
              </a:spcBef>
              <a:buClr>
                <a:srgbClr val="7F7F7F"/>
              </a:buClr>
              <a:buSzPct val="100000"/>
              <a:buChar char="▪"/>
              <a:defRPr sz="1300" b="0">
                <a:latin typeface="Arial"/>
                <a:ea typeface="Arial"/>
                <a:cs typeface="Arial"/>
                <a:sym typeface="Arial"/>
              </a:defRPr>
            </a:pPr>
            <a:r>
              <a:t>2016.gadā respondenti visbiežāk (gandrīz divas trešdaļas) kā neatbilstošu apgalvojumu uzskata tirgus dalībnieku vienošanās par tirgu sadali, ņemot vērā klientu grupu specifiku, savukārt 2018.gadā joprojām kā visneatbilstošākais apgalvojums tiek norādīts tirgus dalībnieku vienošanās par tirgus sadali.</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98"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
        <p:nvSpPr>
          <p:cNvPr id="199"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00"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01"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02"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(3/8)</a:t>
            </a:r>
          </a:p>
        </p:txBody>
      </p:sp>
      <p:sp>
        <p:nvSpPr>
          <p:cNvPr id="203" name="Konkurences padomes lēmumu novērtējums…"/>
          <p:cNvSpPr txBox="1"/>
          <p:nvPr/>
        </p:nvSpPr>
        <p:spPr>
          <a:xfrm>
            <a:off x="0" y="1112683"/>
            <a:ext cx="8781753" cy="37956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800"/>
              </a:spcBef>
              <a:defRPr sz="1400" b="0">
                <a:latin typeface="Arial"/>
                <a:ea typeface="Arial"/>
                <a:cs typeface="Arial"/>
                <a:sym typeface="Arial"/>
              </a:defRPr>
            </a:pPr>
            <a:r>
              <a:t>Konkurences padomes lēmumu novērtējums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Salīdzinot ar 2016.gadu, kur aptuveni trīs ceturtdaļas no aptaujas dalībniekiem, kuriem ir bijusi saskare ar Konkurences padomi, bija iepazinušies ar KP lēmumiem regulāri vai ir izskatījuši vienu vai vairākus interesējošos KP pieņemtos lēmumus, 2018.gadā ar lēmumiem ir iepazinusies gandrīz puse no respondentiem.</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ir vērtējuši KP lēmumu kvalitāti pēc vairākiem aspektiem. Līdzīgi kā 2016. gadā veiktajā pētījumā, arī šogad visaugstāk novērtēto rādītāju vidū ir skaidrs un saprotams juridiskais pamatojums, skaidri saprotama konkurences tiesību normatīvo aktu piemērošana.</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Analizējot uzņēmēju viedokli par KP pieņemto lēmumu ietekmi uz tirgu, jāatzīmē, ka samazinājies to respondentu skaits, kuri uzskata, ka KP pieņemto lēmumu ietekme uz tirgu ir pozitīva. Lēmumu ietekmi uz tirgu kā negatīvu novērtē ļoti zems respondents skaits.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kā ieteikumus lēmumu kvalitātes uzlabošanai arī 2018.gadā visbiežāk atzīmē plašāku informācijas izklāstu un vairāk informācijas par nacionāliem tirgus dalībniekiem.</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Kā citus ieteikumus uzņēmēji min:</a:t>
            </a:r>
          </a:p>
          <a:p>
            <a:pPr marL="800100" lvl="1" indent="-342900" algn="just">
              <a:lnSpc>
                <a:spcPct val="115000"/>
              </a:lnSpc>
              <a:spcBef>
                <a:spcPts val="700"/>
              </a:spcBef>
              <a:buClr>
                <a:srgbClr val="7F7F7F"/>
              </a:buClr>
              <a:buSzPct val="100000"/>
              <a:buFont typeface="Arial"/>
              <a:buChar char="•"/>
              <a:defRPr sz="1200" b="0">
                <a:latin typeface="Arial"/>
                <a:ea typeface="Arial"/>
                <a:cs typeface="Arial"/>
                <a:sym typeface="Arial"/>
              </a:defRPr>
            </a:pPr>
            <a:r>
              <a:t>Veicināt izpratni par konkurences tiesībām, vairāk neformālu/preventīvu pasākumu;</a:t>
            </a:r>
          </a:p>
          <a:p>
            <a:pPr marL="800100" lvl="1" indent="-342900" algn="just">
              <a:lnSpc>
                <a:spcPct val="115000"/>
              </a:lnSpc>
              <a:spcBef>
                <a:spcPts val="700"/>
              </a:spcBef>
              <a:buClr>
                <a:srgbClr val="7F7F7F"/>
              </a:buClr>
              <a:buSzPct val="100000"/>
              <a:buFont typeface="Arial"/>
              <a:buChar char="•"/>
              <a:defRPr sz="1200" b="0">
                <a:latin typeface="Arial"/>
                <a:ea typeface="Arial"/>
                <a:cs typeface="Arial"/>
                <a:sym typeface="Arial"/>
              </a:defRPr>
            </a:pPr>
            <a:r>
              <a:t>Izstrādāt vadlīnijas, skaidrojumus par konkurences tiesību jautājumiem.</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05"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
        <p:nvSpPr>
          <p:cNvPr id="206"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07"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08"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09"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(4/8)</a:t>
            </a:r>
          </a:p>
        </p:txBody>
      </p:sp>
      <p:sp>
        <p:nvSpPr>
          <p:cNvPr id="210" name="Informācijas pieprasījumu novērtējums…"/>
          <p:cNvSpPr txBox="1"/>
          <p:nvPr/>
        </p:nvSpPr>
        <p:spPr>
          <a:xfrm>
            <a:off x="238422" y="877705"/>
            <a:ext cx="8667156" cy="3680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1000"/>
              </a:spcBef>
              <a:defRPr sz="1400" b="0">
                <a:latin typeface="Arial"/>
                <a:ea typeface="Arial"/>
                <a:cs typeface="Arial"/>
                <a:sym typeface="Arial"/>
              </a:defRPr>
            </a:pPr>
            <a:r>
              <a:t>Informācijas pieprasījumu novērtējums</a:t>
            </a:r>
          </a:p>
          <a:p>
            <a:pPr marL="342900" indent="-342900" algn="just">
              <a:spcBef>
                <a:spcPts val="800"/>
              </a:spcBef>
              <a:buClr>
                <a:srgbClr val="7F7F7F"/>
              </a:buClr>
              <a:buSzPct val="100000"/>
              <a:buChar char="▪"/>
              <a:defRPr sz="1200" b="0">
                <a:latin typeface="Arial"/>
                <a:ea typeface="Arial"/>
                <a:cs typeface="Arial"/>
                <a:sym typeface="Arial"/>
              </a:defRPr>
            </a:pPr>
            <a:r>
              <a:t>Informācijas pieprasījumu kvalitātes novērtējums ir zemāks kā iepriekšējā gada rezultātos. Šogad 40% respondentu pieprasījumu kvalitāti novērtē kā augstu vai drīzāk augstu (67% respondentu 2016. gadā). Savukārt informācijas pieprasījumu kvalitāti kā zemu vai drīzāk zemu novērtē tikai 6%  uzņēmēju (11% respondentu 2016. gadā). </a:t>
            </a:r>
          </a:p>
          <a:p>
            <a:pPr marL="342900" indent="-342900" algn="just">
              <a:spcBef>
                <a:spcPts val="800"/>
              </a:spcBef>
              <a:buClr>
                <a:srgbClr val="7F7F7F"/>
              </a:buClr>
              <a:buSzPct val="100000"/>
              <a:buChar char="▪"/>
              <a:defRPr sz="1200" b="0">
                <a:latin typeface="Arial"/>
                <a:ea typeface="Arial"/>
                <a:cs typeface="Arial"/>
                <a:sym typeface="Arial"/>
              </a:defRPr>
            </a:pPr>
            <a:r>
              <a:t>Atbilžu sagatavošanas procesa novērtējumā salīdzinājumā ar 2016. gadu 42% respondentu (26% respondentu 2016.gadā) atzīmējuši, ka atbilžu sagatavošana uz informācijas pieprasījumu ir bijusi vienkārša un ātra.</a:t>
            </a:r>
          </a:p>
          <a:p>
            <a:pPr algn="just">
              <a:spcBef>
                <a:spcPts val="1000"/>
              </a:spcBef>
              <a:defRPr sz="1400" b="0">
                <a:latin typeface="Arial"/>
                <a:ea typeface="Arial"/>
                <a:cs typeface="Arial"/>
                <a:sym typeface="Arial"/>
              </a:defRPr>
            </a:pPr>
            <a:r>
              <a:t>Konkurences padomes darbību efektivitāte</a:t>
            </a:r>
          </a:p>
          <a:p>
            <a:pPr marL="342900" indent="-342900" algn="just">
              <a:spcBef>
                <a:spcPts val="800"/>
              </a:spcBef>
              <a:buClr>
                <a:srgbClr val="7F7F7F"/>
              </a:buClr>
              <a:buSzPct val="100000"/>
              <a:buChar char="▪"/>
              <a:defRPr sz="1200" b="0">
                <a:latin typeface="Arial"/>
                <a:ea typeface="Arial"/>
                <a:cs typeface="Arial"/>
                <a:sym typeface="Arial"/>
              </a:defRPr>
            </a:pPr>
            <a:r>
              <a:t>Lai noskaidrotu mērķauditorijas vērtējumu saistībā ar KP darbību ietekmes efektivitāti konkurences situācijas uzlabošanai tirgos, uzņēmējiem tika lūgts sarindot prioritārā secībā piecas no KP darbībām. Šī gada pētījuma rezultāti liecina par to, ka joprojām, salīdzinot ar 2016.gadu, vislielākā ietekme ir (1) KP pieņemtajiem lēmumiem par atklātiem Konkurences likuma pārkāpumiem, (2) KP piemērotajiem sodiem par atklātiem konkurences likuma pārkāpumiem un (3) veiktajai tirgus uzraudzībai.</a:t>
            </a:r>
          </a:p>
          <a:p>
            <a:pPr marL="342900" indent="-342900" algn="just">
              <a:spcBef>
                <a:spcPts val="800"/>
              </a:spcBef>
              <a:buClr>
                <a:srgbClr val="7F7F7F"/>
              </a:buClr>
              <a:buSzPct val="100000"/>
              <a:buChar char="▪"/>
              <a:defRPr sz="1200" b="0">
                <a:latin typeface="Arial"/>
                <a:ea typeface="Arial"/>
                <a:cs typeface="Arial"/>
                <a:sym typeface="Arial"/>
              </a:defRPr>
            </a:pPr>
            <a:r>
              <a:t>Jautājumā par to, kā KP darbība ietekmē situāciju tirgos, vairums respondentu uzskata, ka ietekme ir pozitīva, un ir ļoti tuvu 2016.gada rādītājiem (79% respondentu 2016.gadā). Tikai 20% uzņēmēju uzskata, ka KP neietekmē situāciju tirgos (16% respondentu 2016.gadā).</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12"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
        <p:nvSpPr>
          <p:cNvPr id="213"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14"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15"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16"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(5/8)</a:t>
            </a:r>
          </a:p>
        </p:txBody>
      </p:sp>
      <p:sp>
        <p:nvSpPr>
          <p:cNvPr id="217" name="Konkurences padomes darbības novērtējums…"/>
          <p:cNvSpPr txBox="1"/>
          <p:nvPr/>
        </p:nvSpPr>
        <p:spPr>
          <a:xfrm>
            <a:off x="-25400" y="639732"/>
            <a:ext cx="8733285" cy="39021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spcBef>
                <a:spcPts val="600"/>
              </a:spcBef>
              <a:defRPr sz="1400">
                <a:latin typeface="Arial"/>
                <a:ea typeface="Arial"/>
                <a:cs typeface="Arial"/>
                <a:sym typeface="Arial"/>
              </a:defRPr>
            </a:pPr>
            <a:r>
              <a:t>Konkurences padomes darbības novērtējums</a:t>
            </a:r>
          </a:p>
          <a:p>
            <a:pPr marL="342900" indent="-342900" algn="just">
              <a:spcBef>
                <a:spcPts val="600"/>
              </a:spcBef>
              <a:buClr>
                <a:srgbClr val="7F7F7F"/>
              </a:buClr>
              <a:buSzPct val="100000"/>
              <a:buChar char="▪"/>
              <a:defRPr sz="1300" b="0">
                <a:latin typeface="Arial"/>
                <a:ea typeface="Arial"/>
                <a:cs typeface="Arial"/>
                <a:sym typeface="Arial"/>
              </a:defRPr>
            </a:pPr>
            <a:r>
              <a:t>Salīdzinājumā ar iepriekšējo pētījumu, vairāk kā puse respondentu uzskata, ka KP darbība kopumā ir vērtējama pozitīvi (31% respondentu 2016.gadā). Tomēr ir palielinājies to uzņēmēju skaits, kuri uzskata, ka KP darbība ir vērtējama negatīvi – aptuveni 16% respondentu norāda, ka KP darbība vērtējama ļoti negatīvi vai drīzāk negatīvi (2016. gadā 6%). </a:t>
            </a:r>
          </a:p>
          <a:p>
            <a:pPr marL="342900" indent="-342900" algn="just">
              <a:spcBef>
                <a:spcPts val="600"/>
              </a:spcBef>
              <a:buClr>
                <a:srgbClr val="7F7F7F"/>
              </a:buClr>
              <a:buSzPct val="100000"/>
              <a:buChar char="▪"/>
              <a:defRPr sz="1300" b="0">
                <a:latin typeface="Arial"/>
                <a:ea typeface="Arial"/>
                <a:cs typeface="Arial"/>
                <a:sym typeface="Arial"/>
              </a:defRPr>
            </a:pPr>
            <a:r>
              <a:t>Jautājumā par KP piemēroto sodu samērīgumu vairāk kā puse respondentu uzskata, ka piemērotie sodi ir samērīgi, kas ir ļoti līdzīgi ar 2016.gada rezultātiem. Šogad tikai piektā daļa respondentu uzskata, ka sodu apmēram vajadzētu būt mazākam (2016. gadā 27%), bet ievērojami lielāks skaits respondentu (gandrīz trešā daļa) norāda, ka sodu samēram jābūt lielākam (2016.gadā tikai 14%).</a:t>
            </a:r>
          </a:p>
          <a:p>
            <a:pPr marL="342900" indent="-342900" algn="just">
              <a:spcBef>
                <a:spcPts val="600"/>
              </a:spcBef>
              <a:buClr>
                <a:srgbClr val="7F7F7F"/>
              </a:buClr>
              <a:buSzPct val="100000"/>
              <a:buChar char="▪"/>
              <a:defRPr sz="1300" b="0">
                <a:latin typeface="Arial"/>
                <a:ea typeface="Arial"/>
                <a:cs typeface="Arial"/>
                <a:sym typeface="Arial"/>
              </a:defRPr>
            </a:pPr>
            <a:r>
              <a:t>Salīdzinot ar 2016.gada aptaujas rezultātiem, kur vairāk kā puse jeb 60% no aptaujas dalībniekiem uzskatīja, ka visefektīvākais veids kā iegūt informāciju par iespējamiem konkurences tiesību pārkāpumiem ir informācijas iegūšana no patērētājiem, tad šogad to kā visefektīvāko veidu min tikai 33% respondentu, norādot, ka visefektīvākais informācijas iegūšanas veids ir no uzņēmējiem (36%).</a:t>
            </a:r>
          </a:p>
          <a:p>
            <a:pPr algn="just">
              <a:spcBef>
                <a:spcPts val="600"/>
              </a:spcBef>
              <a:defRPr sz="1300" b="0">
                <a:latin typeface="Arial"/>
                <a:ea typeface="Arial"/>
                <a:cs typeface="Arial"/>
                <a:sym typeface="Arial"/>
              </a:defRPr>
            </a:pPr>
            <a:r>
              <a:t>. </a:t>
            </a:r>
            <a:r>
              <a:rPr b="1"/>
              <a:t>Kā papildu informācijas ieguves avotus min:</a:t>
            </a:r>
          </a:p>
          <a:p>
            <a:pPr marL="285750" indent="-285750" algn="just">
              <a:spcBef>
                <a:spcPts val="600"/>
              </a:spcBef>
              <a:buClr>
                <a:srgbClr val="7F7F7F"/>
              </a:buClr>
              <a:buSzPct val="100000"/>
              <a:buFont typeface="Arial"/>
              <a:buChar char="•"/>
              <a:defRPr sz="1300" b="0">
                <a:latin typeface="Arial"/>
                <a:ea typeface="Arial"/>
                <a:cs typeface="Arial"/>
                <a:sym typeface="Arial"/>
              </a:defRPr>
            </a:pPr>
            <a:r>
              <a:t>Tirgus cenu monitorēšanu;</a:t>
            </a:r>
          </a:p>
          <a:p>
            <a:pPr marL="285750" indent="-285750" algn="just">
              <a:spcBef>
                <a:spcPts val="600"/>
              </a:spcBef>
              <a:buClr>
                <a:srgbClr val="7F7F7F"/>
              </a:buClr>
              <a:buSzPct val="100000"/>
              <a:buFont typeface="Arial"/>
              <a:buChar char="•"/>
              <a:defRPr sz="1300" b="0">
                <a:latin typeface="Arial"/>
                <a:ea typeface="Arial"/>
                <a:cs typeface="Arial"/>
                <a:sym typeface="Arial"/>
              </a:defRPr>
            </a:pPr>
            <a:r>
              <a:t>Iepirkuma procedūru izvērtēšanu;</a:t>
            </a:r>
          </a:p>
          <a:p>
            <a:pPr marL="285750" indent="-285750" algn="just">
              <a:spcBef>
                <a:spcPts val="600"/>
              </a:spcBef>
              <a:buClr>
                <a:srgbClr val="7F7F7F"/>
              </a:buClr>
              <a:buSzPct val="100000"/>
              <a:buFont typeface="Arial"/>
              <a:buChar char="•"/>
              <a:defRPr sz="1300" b="0">
                <a:latin typeface="Arial"/>
                <a:ea typeface="Arial"/>
                <a:cs typeface="Arial"/>
                <a:sym typeface="Arial"/>
              </a:defRPr>
            </a:pPr>
            <a:r>
              <a:t>Izpratnes veicināšanu par uzraudzības nozari.</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19"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
        <p:nvSpPr>
          <p:cNvPr id="220"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21"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22"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23"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(6/8)</a:t>
            </a:r>
          </a:p>
        </p:txBody>
      </p:sp>
      <p:sp>
        <p:nvSpPr>
          <p:cNvPr id="224" name="Svarīgākās nozares un tirgi…"/>
          <p:cNvSpPr txBox="1"/>
          <p:nvPr/>
        </p:nvSpPr>
        <p:spPr>
          <a:xfrm>
            <a:off x="50800" y="717275"/>
            <a:ext cx="8665766" cy="4824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500"/>
              </a:spcBef>
              <a:defRPr sz="1400" b="0">
                <a:latin typeface="Arial"/>
                <a:ea typeface="Arial"/>
                <a:cs typeface="Arial"/>
                <a:sym typeface="Arial"/>
              </a:defRPr>
            </a:pPr>
            <a:r>
              <a:t>Svarīgākās nozares un tirgi</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Gan šajā, gan arī iepriekšējā pētījumā enerģētika tiek norādīta kā nozare ar konkurences problēmām, kurai būtu jāpievērš vislielākā uzmanība.</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Pārējo problemātiskāko nozaru vidū šogad tiek ierindotas būvniecība (2.vieta), atkritumu apsaimniekošana (3.vieta), medicīna, kā arī finanses un apdrošināšana. Sadalījums ir līdzīgs kā 2016.gadā, taču šogad kā jauna problēmnozare tiek norādīta atkritumu apsaimniekošana.</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Divas nozares, kurām pēc aptaujas dalībnieku domām var tikt veltīta mazāka (salīdzinot ar iepriekš veikto pētījumu), joprojām ir mežsaimniecība un tūrisms.</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Salīdzinājumā ar iepriekš veiktā pētījuma rezultātiem, šogad mazāk kā puse respondentu (31%) uzskata, ka aktuālākā problēma tirgos ir publisko personu, tai skaitā valsts un pašvaldību uzņēmumu iesaistīšanās komercdarbībā (2016.gadā 61%) , kā otru aktuālāko problēmu respondenti joprojām min iepirkumu karteļus – 35% (2016.gadā 49%).</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Jautājumā par to, vai KP aktuālās problēmas tirgos risina pietiekami, joprojām lielākā daļa (61%) respondentu uzskata, ka problēmas tiek risinātas nepietiekami, kas ir ļoti tuvu 2016.gada rādītājiem (2016.gadā 64%). Tikai 22% norāda, ka aptaujas dalībnieku uzskata, ka problēmas tiek risinātas pietiekami (2016.gadā 33%). </a:t>
            </a:r>
          </a:p>
          <a:p>
            <a:pPr marL="342900" indent="-342900" algn="just">
              <a:lnSpc>
                <a:spcPct val="95000"/>
              </a:lnSpc>
              <a:spcBef>
                <a:spcPts val="500"/>
              </a:spcBef>
              <a:defRPr sz="1400" b="0">
                <a:latin typeface="Arial"/>
                <a:ea typeface="Arial"/>
                <a:cs typeface="Arial"/>
                <a:sym typeface="Arial"/>
              </a:defRPr>
            </a:pPr>
            <a:r>
              <a:t>Svarīgākie jautājumi</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Tāpat kā 2016.gada veiktajā pētījumā, arī šogad pie svarīgākajiem jautājumiem, kuriem KP būtu jāpievērš galvenā uzmanība, uzņēmēji kā pirmo ierindo vēršanos pret publisko personu nepamatotu konkurences kropļošanu ar tās lēmumiem vai darbībām. Kā otro svarīgāko jautājumu aptaujas dalībnieki ir ierindojuši vēršanos pret konkurences ierobežojumiem publiskajos iepirkumos, bet kā trešo – biežāku tirgus un tirgus procesu uzraudzību.</a:t>
            </a:r>
          </a:p>
          <a:p>
            <a:pPr marL="342900" indent="-342900" algn="just">
              <a:lnSpc>
                <a:spcPct val="95000"/>
              </a:lnSpc>
              <a:spcBef>
                <a:spcPts val="300"/>
              </a:spcBef>
              <a:defRPr sz="1300" b="0">
                <a:latin typeface="Arial"/>
                <a:ea typeface="Arial"/>
                <a:cs typeface="Arial"/>
                <a:sym typeface="Arial"/>
              </a:defRPr>
            </a:pPr>
            <a:endParaRPr/>
          </a:p>
          <a:p>
            <a:pPr marL="342900" indent="-342900" algn="just">
              <a:lnSpc>
                <a:spcPct val="95000"/>
              </a:lnSpc>
              <a:spcBef>
                <a:spcPts val="400"/>
              </a:spcBef>
              <a:defRPr sz="1300" b="0">
                <a:latin typeface="Arial"/>
                <a:ea typeface="Arial"/>
                <a:cs typeface="Arial"/>
                <a:sym typeface="Arial"/>
              </a:defRPr>
            </a:pPr>
            <a:r>
              <a:t>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26"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
        <p:nvSpPr>
          <p:cNvPr id="227"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28"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29"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30"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(7/8)</a:t>
            </a:r>
          </a:p>
        </p:txBody>
      </p:sp>
      <p:sp>
        <p:nvSpPr>
          <p:cNvPr id="231" name="Iecietības programma…"/>
          <p:cNvSpPr txBox="1"/>
          <p:nvPr/>
        </p:nvSpPr>
        <p:spPr>
          <a:xfrm>
            <a:off x="139700" y="754540"/>
            <a:ext cx="8627170" cy="39265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spcBef>
                <a:spcPts val="300"/>
              </a:spcBef>
              <a:buClr>
                <a:srgbClr val="808080"/>
              </a:buClr>
              <a:buFont typeface="Wingdings"/>
              <a:defRPr sz="1400" b="0">
                <a:latin typeface="Arial"/>
                <a:ea typeface="Arial"/>
                <a:cs typeface="Arial"/>
                <a:sym typeface="Arial"/>
              </a:defRPr>
            </a:pPr>
            <a:r>
              <a:t>Iecietības programma</a:t>
            </a:r>
          </a:p>
          <a:p>
            <a:pPr marL="342900" indent="-342900">
              <a:spcBef>
                <a:spcPts val="300"/>
              </a:spcBef>
              <a:buClr>
                <a:srgbClr val="808080"/>
              </a:buClr>
              <a:buSzPct val="100000"/>
              <a:buChar char="▪"/>
              <a:defRPr sz="1300" b="0">
                <a:latin typeface="Arial"/>
                <a:ea typeface="Arial"/>
                <a:cs typeface="Arial"/>
                <a:sym typeface="Arial"/>
              </a:defRPr>
            </a:pPr>
            <a:r>
              <a:t>Salīdzinājumā ar 2016.gada aptaujas rezultātiem, kur tikai 24% uzņēmēju zina vai ir dzirdējuši par «iecietības programmu», tad šogad novērojams, ka ir   augusi uzņēmēju informētība par “iecietības programmu”– 42% zina vai ir dzirdējuši.</a:t>
            </a:r>
          </a:p>
          <a:p>
            <a:pPr marL="342900" indent="-342900">
              <a:spcBef>
                <a:spcPts val="300"/>
              </a:spcBef>
              <a:buClr>
                <a:srgbClr val="808080"/>
              </a:buClr>
              <a:buSzPct val="100000"/>
              <a:buChar char="▪"/>
              <a:defRPr sz="1300" b="0">
                <a:latin typeface="Arial"/>
                <a:ea typeface="Arial"/>
                <a:cs typeface="Arial"/>
                <a:sym typeface="Arial"/>
              </a:defRPr>
            </a:pPr>
            <a:r>
              <a:t>Jautājumā par to, kādi pasākumi KP būtu jāīsteno, lai “iecietības programma” darbotos, arī šogad, salīdzinājumā ar 2016.gada rezultātiem, 36% respondentu par prioritārāko uzskata, ka KP būtu aktīvāk jāvirza “iecietības programmas” piedāvātās iespējas publiskajos medijos (2016.gadā 54%), 20% respondentu uzskata, ka KP būtu jāorganizē vairāk apmācošu semināru (2016.gadā 37%),  un 21 % norāda, ka KP būtu aktīvāk jāvirza “iecietības programmas” piedāvātās iespējas sociālajos tīklos (2016.gadā 34%).</a:t>
            </a:r>
          </a:p>
          <a:p>
            <a:pPr marL="342900" indent="-342900">
              <a:spcBef>
                <a:spcPts val="300"/>
              </a:spcBef>
              <a:buClr>
                <a:srgbClr val="808080"/>
              </a:buClr>
              <a:buSzPct val="100000"/>
              <a:buChar char="▪"/>
              <a:defRPr sz="1300" b="0">
                <a:latin typeface="Arial"/>
                <a:ea typeface="Arial"/>
                <a:cs typeface="Arial"/>
                <a:sym typeface="Arial"/>
              </a:defRPr>
            </a:pPr>
            <a:r>
              <a:t> Līdzīgi kā 2016. gadā par lielākajiem šķēršļiem un barjerām, kas attur tirgus dalībniekus pieteikties programmai, aptaujas dalībnieki uzskata neuzticību valsts pārvaldes iestādēm (23%) (2016.gadā 69%) un bailes tikt identificētam kā “pārkāpuma ziņotājam” atzīmējuši 23% respondentu (2016.gadā 54%), kas tomēr ir ievērojami samazinājies salīdzinājumā ar 2016.gadu. </a:t>
            </a:r>
          </a:p>
          <a:p>
            <a:pPr marL="342900" indent="-342900">
              <a:spcBef>
                <a:spcPts val="300"/>
              </a:spcBef>
              <a:buClr>
                <a:srgbClr val="808080"/>
              </a:buClr>
              <a:buSzPct val="100000"/>
              <a:buChar char="▪"/>
              <a:defRPr sz="1300" b="0">
                <a:latin typeface="Arial"/>
                <a:ea typeface="Arial"/>
                <a:cs typeface="Arial"/>
                <a:sym typeface="Arial"/>
              </a:defRPr>
            </a:pPr>
            <a:r>
              <a:t>Salīdzinot ar 2016.gadu, respondenti par vienu no galvenajiem atturēšanās iemeslu norāda neuzticēšanos valsts pārvaldes iestādēm (23%) un par atturēšanās iemeslu tik bieži vairs neuzskata informācijas trūkumu – 14% (2016. gadā - 27%).</a:t>
            </a:r>
          </a:p>
          <a:p>
            <a:pPr marL="342900" indent="-342900">
              <a:spcBef>
                <a:spcPts val="300"/>
              </a:spcBef>
              <a:buClr>
                <a:srgbClr val="808080"/>
              </a:buClr>
              <a:buSzPct val="100000"/>
              <a:buChar char="▪"/>
              <a:defRPr sz="1300" b="0">
                <a:latin typeface="Arial"/>
                <a:ea typeface="Arial"/>
                <a:cs typeface="Arial"/>
                <a:sym typeface="Arial"/>
              </a:defRPr>
            </a:pPr>
            <a:r>
              <a:t>Salīdzinot ar 2016.gada rezultātiem, kur 3% uzņēmēju uzskatīja, ka tirgus dalībnieki bieži un labprātīgi piedalās “iecietības programmā”, tad šogad neviens no uzņēmējiem tikai viens norādīja uz labprātīgu dalību «iecietības programmā».</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33"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
        <p:nvSpPr>
          <p:cNvPr id="234"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35"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36"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37"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(8/8)</a:t>
            </a:r>
          </a:p>
        </p:txBody>
      </p:sp>
      <p:sp>
        <p:nvSpPr>
          <p:cNvPr id="238" name="Informācijas avoti…"/>
          <p:cNvSpPr txBox="1"/>
          <p:nvPr/>
        </p:nvSpPr>
        <p:spPr>
          <a:xfrm>
            <a:off x="139700" y="821435"/>
            <a:ext cx="8654406" cy="38181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spcBef>
                <a:spcPts val="300"/>
              </a:spcBef>
              <a:buClr>
                <a:srgbClr val="808080"/>
              </a:buClr>
              <a:buFont typeface="Wingdings"/>
              <a:defRPr sz="1400" b="0">
                <a:latin typeface="Arial"/>
                <a:ea typeface="Arial"/>
                <a:cs typeface="Arial"/>
                <a:sym typeface="Arial"/>
              </a:defRPr>
            </a:pPr>
            <a:r>
              <a:t>Informācijas avoti</a:t>
            </a:r>
          </a:p>
          <a:p>
            <a:pPr marL="342900" indent="-342900">
              <a:spcBef>
                <a:spcPts val="200"/>
              </a:spcBef>
              <a:buClr>
                <a:srgbClr val="808080"/>
              </a:buClr>
              <a:buSzPct val="100000"/>
              <a:buChar char="▪"/>
              <a:defRPr sz="1200" b="0">
                <a:latin typeface="Verdana"/>
                <a:ea typeface="Verdana"/>
                <a:cs typeface="Verdana"/>
                <a:sym typeface="Verdana"/>
              </a:defRPr>
            </a:pPr>
            <a:r>
              <a:t>Kopumā saglabājas iepriekšējo gadu tendences uzņēmēju ieradumos informācijas avotu izmantošanā, kā arī  informācijas ieguves organizēšanā saistībā ar konkurences politikas aktualitātēm.</a:t>
            </a:r>
          </a:p>
          <a:p>
            <a:pPr marL="342900" indent="-342900">
              <a:spcBef>
                <a:spcPts val="200"/>
              </a:spcBef>
              <a:buClr>
                <a:srgbClr val="808080"/>
              </a:buClr>
              <a:buSzPct val="100000"/>
              <a:buChar char="▪"/>
              <a:defRPr sz="1200" b="0">
                <a:latin typeface="Verdana"/>
                <a:ea typeface="Verdana"/>
                <a:cs typeface="Verdana"/>
                <a:sym typeface="Verdana"/>
              </a:defRPr>
            </a:pPr>
            <a:r>
              <a:t>Galvenie informācijas ieguves avoti ir internets (27%) (2016.gadā 58%), televīzija (18,3%) (2016.gadā 45%) un prese 16,6% (2016.gadā 34%) (trīs visbiežāk minētie).</a:t>
            </a:r>
          </a:p>
          <a:p>
            <a:pPr marL="342900" indent="-342900">
              <a:spcBef>
                <a:spcPts val="200"/>
              </a:spcBef>
              <a:buClr>
                <a:srgbClr val="808080"/>
              </a:buClr>
              <a:buSzPct val="100000"/>
              <a:buChar char="▪"/>
              <a:defRPr sz="1200" b="0">
                <a:latin typeface="Verdana"/>
                <a:ea typeface="Verdana"/>
                <a:cs typeface="Verdana"/>
                <a:sym typeface="Verdana"/>
              </a:defRPr>
            </a:pPr>
            <a:r>
              <a:t>KP tīmekļa vietnes www.kp.gov.lv izmantošanas pieredze, gūstot informāciju par Konkurences padomes darbu, salīdzinājumā ar 2016.gadu, ir samazinājusies un to norādījuši tikai 5% respondentu (2016.gadā 9%).</a:t>
            </a:r>
          </a:p>
          <a:p>
            <a:pPr>
              <a:spcBef>
                <a:spcPts val="300"/>
              </a:spcBef>
              <a:buClr>
                <a:srgbClr val="808080"/>
              </a:buClr>
              <a:buFont typeface="Wingdings"/>
              <a:defRPr sz="1400" b="0">
                <a:latin typeface="Arial"/>
                <a:ea typeface="Arial"/>
                <a:cs typeface="Arial"/>
                <a:sym typeface="Arial"/>
              </a:defRPr>
            </a:pPr>
            <a:r>
              <a:t>Sniegtās informācijas novērtējums</a:t>
            </a:r>
          </a:p>
          <a:p>
            <a:pPr marL="342900" indent="-342900">
              <a:spcBef>
                <a:spcPts val="200"/>
              </a:spcBef>
              <a:buClr>
                <a:srgbClr val="808080"/>
              </a:buClr>
              <a:buSzPct val="100000"/>
              <a:buChar char="▪"/>
              <a:defRPr sz="1200" b="0">
                <a:latin typeface="Verdana"/>
                <a:ea typeface="Verdana"/>
                <a:cs typeface="Verdana"/>
                <a:sym typeface="Verdana"/>
              </a:defRPr>
            </a:pPr>
            <a:r>
              <a:t>Jautājumā par to, vai KP pietiekami informē Latvijas sabiedrību par savām aktivitātēm, salīdzinot ar 2016. gadu, nav novērojamas būtiskas izmaiņas:  virkne uzņēmēju joprojām uzskata, ka informācijas apjoms ir pietiekošs, savukārt vairāk kā puse aptaujas dalībnieku uzskata, ka informācijas apjoms ir nepietiekams (2016. gadā – 65%), kā iemeslu norādot informācijas nesaņemšanu par pieņemtajiem lēmumiem.</a:t>
            </a:r>
          </a:p>
          <a:p>
            <a:pPr marL="342900" indent="-342900">
              <a:spcBef>
                <a:spcPts val="200"/>
              </a:spcBef>
              <a:buClr>
                <a:srgbClr val="808080"/>
              </a:buClr>
              <a:buSzPct val="100000"/>
              <a:buChar char="▪"/>
              <a:defRPr sz="1200" b="0">
                <a:latin typeface="Verdana"/>
                <a:ea typeface="Verdana"/>
                <a:cs typeface="Verdana"/>
                <a:sym typeface="Verdana"/>
              </a:defRPr>
            </a:pPr>
            <a:r>
              <a:t>KP informatīvo pasākumu lietderības novērtējums, salīdzinājumā ar 2016.gadu, ir novērtēts nedaudz zemāk – 65% uzņēmēju uzskata, ka Konkurences padomei būtu lietderīgi organizēt seminārus, konferences vai prezentācijas par konkurences tiesību jautājumiem (2016.gadā 75%).</a:t>
            </a:r>
          </a:p>
          <a:p>
            <a:pPr marL="342900" indent="-342900">
              <a:spcBef>
                <a:spcPts val="200"/>
              </a:spcBef>
              <a:buClr>
                <a:srgbClr val="808080"/>
              </a:buClr>
              <a:buSzPct val="100000"/>
              <a:buChar char="▪"/>
              <a:defRPr sz="1200" b="0">
                <a:latin typeface="Verdana"/>
                <a:ea typeface="Verdana"/>
                <a:cs typeface="Verdana"/>
                <a:sym typeface="Verdana"/>
              </a:defRPr>
            </a:pPr>
            <a:r>
              <a:t>Kā ieteicamās semināru tēmas uzņēmēji joprojām visbiežāk min iepirkumu pieteikumu specifiku un jautājumus (32%), konkurences tiesības Latvijā (27%) un konkurences tiesības ES un Latvijā (26,7%).</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40"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
        <p:nvSpPr>
          <p:cNvPr id="241"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42"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43"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44" name="PAŠVALDĪBAS"/>
          <p:cNvSpPr txBox="1">
            <a:spLocks noGrp="1"/>
          </p:cNvSpPr>
          <p:nvPr>
            <p:ph type="title" idx="4294967295"/>
          </p:nvPr>
        </p:nvSpPr>
        <p:spPr>
          <a:xfrm>
            <a:off x="2498725" y="1092852"/>
            <a:ext cx="7107257" cy="1498949"/>
          </a:xfrm>
          <a:prstGeom prst="rect">
            <a:avLst/>
          </a:prstGeom>
        </p:spPr>
        <p:txBody>
          <a:bodyPr lIns="45719" tIns="45719" rIns="45719" bIns="45719"/>
          <a:lstStyle>
            <a:lvl1pPr algn="l">
              <a:defRPr b="1">
                <a:solidFill>
                  <a:srgbClr val="007100"/>
                </a:solidFill>
              </a:defRPr>
            </a:lvl1pPr>
          </a:lstStyle>
          <a:p>
            <a:r>
              <a:t>PAŠVALDĪBAS</a:t>
            </a:r>
          </a:p>
        </p:txBody>
      </p:sp>
      <p:sp>
        <p:nvSpPr>
          <p:cNvPr id="245" name="Title 4"/>
          <p:cNvSpPr txBox="1"/>
          <p:nvPr/>
        </p:nvSpPr>
        <p:spPr>
          <a:xfrm>
            <a:off x="706437" y="2487397"/>
            <a:ext cx="7731126" cy="892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lgn="ctr">
              <a:defRPr sz="2800">
                <a:solidFill>
                  <a:srgbClr val="00664D"/>
                </a:solidFill>
                <a:effectLst>
                  <a:outerShdw blurRad="38100" dist="38100" dir="2700000" rotWithShape="0">
                    <a:srgbClr val="C0C0C0"/>
                  </a:outerShdw>
                </a:effectLst>
                <a:latin typeface="Arial"/>
                <a:ea typeface="Arial"/>
                <a:cs typeface="Arial"/>
                <a:sym typeface="Arial"/>
              </a:defRPr>
            </a:pPr>
            <a:r>
              <a:t>Salīdzinājums ar 2016. gada </a:t>
            </a:r>
          </a:p>
          <a:p>
            <a:pPr algn="ctr">
              <a:defRPr sz="2800">
                <a:solidFill>
                  <a:srgbClr val="00664D"/>
                </a:solidFill>
                <a:effectLst>
                  <a:outerShdw blurRad="38100" dist="38100" dir="2700000" rotWithShape="0">
                    <a:srgbClr val="C0C0C0"/>
                  </a:outerShdw>
                </a:effectLst>
                <a:latin typeface="Arial"/>
                <a:ea typeface="Arial"/>
                <a:cs typeface="Arial"/>
                <a:sym typeface="Arial"/>
              </a:defRPr>
            </a:pPr>
            <a:r>
              <a:t> pētījuma rezultātiem</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47"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
        <p:nvSpPr>
          <p:cNvPr id="248"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49"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50"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51"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(1/7)</a:t>
            </a:r>
          </a:p>
        </p:txBody>
      </p:sp>
      <p:sp>
        <p:nvSpPr>
          <p:cNvPr id="252" name="Saskarsme ar Konkurences padomi…"/>
          <p:cNvSpPr txBox="1"/>
          <p:nvPr/>
        </p:nvSpPr>
        <p:spPr>
          <a:xfrm>
            <a:off x="63500" y="828580"/>
            <a:ext cx="8648056" cy="38800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700"/>
              </a:spcBef>
              <a:defRPr sz="1300">
                <a:latin typeface="Arial"/>
                <a:ea typeface="Arial"/>
                <a:cs typeface="Arial"/>
                <a:sym typeface="Arial"/>
              </a:defRPr>
            </a:pPr>
            <a:r>
              <a:t>Saskarsme 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Analizējot rezultātus saistībā ar dažādu sadarbības ar KP aspektu novērtējumu, 2016.g. aptaujāto pašvaldību 38% kā saskarsmes ar KP mērķi jeb iemeslu ir norādījuši saņemtu KP viedokli/iebildumu, kā arī  informācijas pieprasījumu saņemšanu no Konkurences padomes (38%).</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arī šajā gadā (2018.g.) 26% respondentu kā saskarsmes iemeslu min saņemtu KP viedokli/iebildumu, kā arī  informācijas pieprasījumu saņemšanu no Konkurences padomes (31%).</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Pašvaldības, kuras ir saskārušās ar KP 2016.gadā visaugstāk novērtē šādus sadarbības aspektus: (1) KP aktīvi pauž savu viedokli publiski, (2) ar KP ir viegli sazināties; (3) KP darbinieki ir atsaucīgi, (3) KP darbinieki darbojas savu pilnvaru robežās.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2018.gada pētījumā pašvaldības papildus šiem aspektiem respondenti kā visbūtiskāko min «KP nodrošina ar atgriezenisku informāciju par jautājuma, lietas tālāko virzību».</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 </a:t>
            </a:r>
            <a:r>
              <a:rPr b="1"/>
              <a:t>Informētība par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Informāciju par KP 2016.gadā  ir saņēmusi puse (50%) no respondentiem, no tiem aptuveni puse kā saņemtās informācijas saturu ir minējuši informāciju par (1) atklātu pārkāpumu un (2) izteiktu viedokli par aktuālu problēmu tirgū.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2018.gadā informāciju no KP ir saņēmusi vairāk kā puse no respondentiem un attiecībā uz informācijas saturu izmaiņas nav novērojamas.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54"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
        <p:nvSpPr>
          <p:cNvPr id="255"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56"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57"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58"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(2/7)</a:t>
            </a:r>
          </a:p>
        </p:txBody>
      </p:sp>
      <p:sp>
        <p:nvSpPr>
          <p:cNvPr id="259" name=".…"/>
          <p:cNvSpPr txBox="1"/>
          <p:nvPr/>
        </p:nvSpPr>
        <p:spPr>
          <a:xfrm>
            <a:off x="76200" y="772103"/>
            <a:ext cx="8795991" cy="32817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700"/>
              </a:spcBef>
              <a:defRPr sz="1300" b="0">
                <a:latin typeface="Arial"/>
                <a:ea typeface="Arial"/>
                <a:cs typeface="Arial"/>
                <a:sym typeface="Arial"/>
              </a:defRPr>
            </a:pPr>
            <a:r>
              <a:t>.</a:t>
            </a:r>
          </a:p>
          <a:p>
            <a:pPr marL="342900" indent="-342900" algn="just">
              <a:lnSpc>
                <a:spcPct val="95000"/>
              </a:lnSpc>
              <a:spcBef>
                <a:spcPts val="1000"/>
              </a:spcBef>
              <a:defRPr sz="1400" b="0">
                <a:latin typeface="Arial"/>
                <a:ea typeface="Arial"/>
                <a:cs typeface="Arial"/>
                <a:sym typeface="Arial"/>
              </a:defRPr>
            </a:pPr>
            <a:r>
              <a:t>Priekšstati par konkurences tiesību regulējumu</a:t>
            </a:r>
          </a:p>
          <a:p>
            <a:pPr marL="342900" indent="-342900" algn="just">
              <a:spcBef>
                <a:spcPts val="1000"/>
              </a:spcBef>
              <a:buClr>
                <a:srgbClr val="7F7F7F"/>
              </a:buClr>
              <a:buSzPct val="100000"/>
              <a:buChar char="▪"/>
              <a:defRPr sz="1300" b="0">
                <a:latin typeface="Arial"/>
                <a:ea typeface="Arial"/>
                <a:cs typeface="Arial"/>
                <a:sym typeface="Arial"/>
              </a:defRPr>
            </a:pPr>
            <a:r>
              <a:t>Saistībā ar konkurences tiesību regulējumiem Latvijā 2016.gadā respondenti norādīja, ka visatbilstošākie apgalvojumi attiecībā uz konkurences tiesību regulējumiem Latvijā ir (1) valsts un pašvaldības iestādes nedrīkst diskriminēt uzņēmējus un radīt nepamatotas konkurences priekšrocības; (2) ir aizliegtas tirgus dalībnieku vienošanās par cenu vai tarifu noteikšanu, kā arī informācijas apmaiņu attiecībā uz cenām; (3) tirgus dalībniekam, kas atrodas dominējošā stāvoklī, ir aizliegts jebkādā veidā ļaunprātīgi to izmantot; </a:t>
            </a:r>
          </a:p>
          <a:p>
            <a:pPr marL="342900" indent="-342900" algn="just">
              <a:spcBef>
                <a:spcPts val="1000"/>
              </a:spcBef>
              <a:buClr>
                <a:srgbClr val="7F7F7F"/>
              </a:buClr>
              <a:buSzPct val="100000"/>
              <a:buChar char="▪"/>
              <a:defRPr sz="1300" b="0">
                <a:latin typeface="Arial"/>
                <a:ea typeface="Arial"/>
                <a:cs typeface="Arial"/>
                <a:sym typeface="Arial"/>
              </a:defRPr>
            </a:pPr>
            <a:r>
              <a:t>Savukārt 2018.gadā attiecībā uz konkurences tiesību regulējumiem Latvijā, salīdzinot ar iepriekšējo gadu pētījumu, būtiskas atšķirības nav novērojamas, mainījies ir tikai to procentuālais sadalījums, kā visatbilstošāko apgalvojumu minot «valsts un pašvaldības iestādes nedrīkst diskriminēt uzņēmējus un radīt nepamatotas konkurences priekšrocības».</a:t>
            </a:r>
          </a:p>
          <a:p>
            <a:pPr marL="342900" indent="-342900" algn="just">
              <a:spcBef>
                <a:spcPts val="1000"/>
              </a:spcBef>
              <a:buClr>
                <a:srgbClr val="7F7F7F"/>
              </a:buClr>
              <a:buSzPct val="100000"/>
              <a:buChar char="▪"/>
              <a:defRPr sz="1300" b="0">
                <a:latin typeface="Arial"/>
                <a:ea typeface="Arial"/>
                <a:cs typeface="Arial"/>
                <a:sym typeface="Arial"/>
              </a:defRPr>
            </a:pPr>
            <a:r>
              <a:t>2016.gadā respondenti visbiežāk (gandrīz divas trešdaļas) kā neatbilstošu apgalvojumu uzskata tirgus dalībnieku vienošanās par tirgu sadali, ņemot vērā klientu grupu specifiku, savukārt 2018.gadā joprojām tas tiek norādīts kā visneatbilstošākais apgalvojums (19%).</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24"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125"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26"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27"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28" name="Saturs"/>
          <p:cNvSpPr txBox="1">
            <a:spLocks noGrp="1"/>
          </p:cNvSpPr>
          <p:nvPr>
            <p:ph type="title" idx="4294967295"/>
          </p:nvPr>
        </p:nvSpPr>
        <p:spPr>
          <a:xfrm>
            <a:off x="238125" y="928687"/>
            <a:ext cx="7107238" cy="587376"/>
          </a:xfrm>
          <a:prstGeom prst="rect">
            <a:avLst/>
          </a:prstGeom>
        </p:spPr>
        <p:txBody>
          <a:bodyPr lIns="45719" tIns="45719" rIns="45719" bIns="45719"/>
          <a:lstStyle>
            <a:lvl1pPr algn="l" defTabSz="731520">
              <a:defRPr sz="3520" b="1"/>
            </a:lvl1pPr>
          </a:lstStyle>
          <a:p>
            <a:r>
              <a:t>Saturs</a:t>
            </a:r>
          </a:p>
        </p:txBody>
      </p:sp>
      <p:sp>
        <p:nvSpPr>
          <p:cNvPr id="129" name="Informācija par pētījumu…"/>
          <p:cNvSpPr txBox="1">
            <a:spLocks noGrp="1"/>
          </p:cNvSpPr>
          <p:nvPr>
            <p:ph type="body" idx="4294967295"/>
          </p:nvPr>
        </p:nvSpPr>
        <p:spPr>
          <a:xfrm>
            <a:off x="554831" y="1477963"/>
            <a:ext cx="8162529" cy="3569395"/>
          </a:xfrm>
          <a:prstGeom prst="rect">
            <a:avLst/>
          </a:prstGeom>
        </p:spPr>
        <p:txBody>
          <a:bodyPr lIns="45719" tIns="45719" rIns="45719" bIns="45719"/>
          <a:lstStyle/>
          <a:p>
            <a:pPr marL="342900" indent="-342900">
              <a:lnSpc>
                <a:spcPct val="104999"/>
              </a:lnSpc>
              <a:spcBef>
                <a:spcPts val="300"/>
              </a:spcBef>
              <a:buClr>
                <a:srgbClr val="7F7F7F"/>
              </a:buClr>
              <a:buChar char="▪"/>
              <a:defRPr sz="1600">
                <a:latin typeface="Arial"/>
                <a:ea typeface="Arial"/>
                <a:cs typeface="Arial"/>
                <a:sym typeface="Arial"/>
              </a:defRPr>
            </a:pPr>
            <a:endParaRPr/>
          </a:p>
          <a:p>
            <a:pPr marL="342900" indent="-342900">
              <a:lnSpc>
                <a:spcPct val="104999"/>
              </a:lnSpc>
              <a:spcBef>
                <a:spcPts val="300"/>
              </a:spcBef>
              <a:buClr>
                <a:srgbClr val="7F7F7F"/>
              </a:buClr>
              <a:buChar char="▪"/>
              <a:defRPr sz="1600" b="1">
                <a:latin typeface="Arial"/>
                <a:ea typeface="Arial"/>
                <a:cs typeface="Arial"/>
                <a:sym typeface="Arial"/>
              </a:defRPr>
            </a:pPr>
            <a:r>
              <a:t>Informācija par pētījumu</a:t>
            </a:r>
          </a:p>
          <a:p>
            <a:pPr marL="342900" indent="-342900">
              <a:lnSpc>
                <a:spcPct val="104999"/>
              </a:lnSpc>
              <a:spcBef>
                <a:spcPts val="300"/>
              </a:spcBef>
              <a:buClr>
                <a:srgbClr val="7F7F7F"/>
              </a:buClr>
              <a:buChar char="▪"/>
              <a:defRPr sz="1600" b="1">
                <a:latin typeface="Arial"/>
                <a:ea typeface="Arial"/>
                <a:cs typeface="Arial"/>
                <a:sym typeface="Arial"/>
              </a:defRPr>
            </a:pPr>
            <a:r>
              <a:t>Galvenie rezultāti</a:t>
            </a:r>
          </a:p>
          <a:p>
            <a:pPr marL="742950" lvl="1" indent="-285750">
              <a:lnSpc>
                <a:spcPct val="104999"/>
              </a:lnSpc>
              <a:spcBef>
                <a:spcPts val="500"/>
              </a:spcBef>
              <a:buClr>
                <a:srgbClr val="7F7F7F"/>
              </a:buClr>
              <a:buChar char="▪"/>
              <a:defRPr sz="1600">
                <a:latin typeface="Arial"/>
                <a:ea typeface="Arial"/>
                <a:cs typeface="Arial"/>
                <a:sym typeface="Arial"/>
              </a:defRPr>
            </a:pPr>
            <a:r>
              <a:t>priekšstati par konkurences tiesību regulējumu</a:t>
            </a:r>
          </a:p>
          <a:p>
            <a:pPr marL="742950" lvl="1" indent="-285750">
              <a:lnSpc>
                <a:spcPct val="104999"/>
              </a:lnSpc>
              <a:spcBef>
                <a:spcPts val="500"/>
              </a:spcBef>
              <a:buClr>
                <a:srgbClr val="7F7F7F"/>
              </a:buClr>
              <a:buChar char="▪"/>
              <a:defRPr sz="1600">
                <a:latin typeface="Arial"/>
                <a:ea typeface="Arial"/>
                <a:cs typeface="Arial"/>
                <a:sym typeface="Arial"/>
              </a:defRPr>
            </a:pPr>
            <a:r>
              <a:t>Konkurences padomes darbība kopumā</a:t>
            </a:r>
          </a:p>
          <a:p>
            <a:pPr marL="742950" lvl="1" indent="-285750">
              <a:lnSpc>
                <a:spcPct val="104999"/>
              </a:lnSpc>
              <a:spcBef>
                <a:spcPts val="500"/>
              </a:spcBef>
              <a:buClr>
                <a:srgbClr val="7F7F7F"/>
              </a:buClr>
              <a:buChar char="▪"/>
              <a:defRPr sz="1600">
                <a:latin typeface="Arial"/>
                <a:ea typeface="Arial"/>
                <a:cs typeface="Arial"/>
                <a:sym typeface="Arial"/>
              </a:defRPr>
            </a:pPr>
            <a:r>
              <a:t>saskare ar Konkurences padomi</a:t>
            </a:r>
          </a:p>
          <a:p>
            <a:pPr marL="742950" lvl="1" indent="-285750">
              <a:lnSpc>
                <a:spcPct val="104999"/>
              </a:lnSpc>
              <a:spcBef>
                <a:spcPts val="500"/>
              </a:spcBef>
              <a:buClr>
                <a:srgbClr val="7F7F7F"/>
              </a:buClr>
              <a:buChar char="▪"/>
              <a:defRPr sz="1600">
                <a:latin typeface="Arial"/>
                <a:ea typeface="Arial"/>
                <a:cs typeface="Arial"/>
                <a:sym typeface="Arial"/>
              </a:defRPr>
            </a:pPr>
            <a:r>
              <a:t>attieksme pret konkurenci</a:t>
            </a:r>
          </a:p>
          <a:p>
            <a:pPr marL="742950" lvl="1" indent="-285750">
              <a:lnSpc>
                <a:spcPct val="104999"/>
              </a:lnSpc>
              <a:spcBef>
                <a:spcPts val="500"/>
              </a:spcBef>
              <a:buClr>
                <a:srgbClr val="7F7F7F"/>
              </a:buClr>
              <a:buChar char="▪"/>
              <a:defRPr sz="1600">
                <a:latin typeface="Arial"/>
                <a:ea typeface="Arial"/>
                <a:cs typeface="Arial"/>
                <a:sym typeface="Arial"/>
              </a:defRPr>
            </a:pPr>
            <a:r>
              <a:t>informētība un KP sniegtās informācijas novērtējums</a:t>
            </a:r>
          </a:p>
          <a:p>
            <a:pPr marL="742950" lvl="1" indent="-285750">
              <a:lnSpc>
                <a:spcPct val="104999"/>
              </a:lnSpc>
              <a:spcBef>
                <a:spcPts val="500"/>
              </a:spcBef>
              <a:buClr>
                <a:srgbClr val="7F7F7F"/>
              </a:buClr>
              <a:buChar char="▪"/>
              <a:defRPr sz="1400">
                <a:latin typeface="Arial"/>
                <a:ea typeface="Arial"/>
                <a:cs typeface="Arial"/>
                <a:sym typeface="Arial"/>
              </a:defRPr>
            </a:pPr>
            <a:r>
              <a:t>rezultāti pa grupām pievienoti prezentācijai pdf un excel formāta tabulās.</a:t>
            </a:r>
          </a:p>
          <a:p>
            <a:pPr marL="391885" indent="-391885">
              <a:lnSpc>
                <a:spcPct val="104999"/>
              </a:lnSpc>
              <a:spcBef>
                <a:spcPts val="500"/>
              </a:spcBef>
              <a:buClr>
                <a:srgbClr val="7F7F7F"/>
              </a:buClr>
              <a:buChar char="▪"/>
              <a:defRPr sz="1600" b="1">
                <a:latin typeface="Arial"/>
                <a:ea typeface="Arial"/>
                <a:cs typeface="Arial"/>
                <a:sym typeface="Arial"/>
              </a:defRPr>
            </a:pPr>
            <a:r>
              <a:t>Salīdzinājums ar iepriekšējo pētījumu (2016.g.) rezultātiem </a:t>
            </a:r>
            <a:r>
              <a:rPr sz="1400"/>
              <a:t>(pa grupām)</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61"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20</a:t>
            </a:fld>
            <a:endParaRPr/>
          </a:p>
        </p:txBody>
      </p:sp>
      <p:sp>
        <p:nvSpPr>
          <p:cNvPr id="262"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63"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64"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65"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(3/7)</a:t>
            </a:r>
          </a:p>
        </p:txBody>
      </p:sp>
      <p:sp>
        <p:nvSpPr>
          <p:cNvPr id="266" name="Konkurences padomes lēmumu novērtējums…"/>
          <p:cNvSpPr txBox="1"/>
          <p:nvPr/>
        </p:nvSpPr>
        <p:spPr>
          <a:xfrm>
            <a:off x="193377" y="972616"/>
            <a:ext cx="8757246" cy="35919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800"/>
              </a:spcBef>
              <a:defRPr sz="1400" b="0">
                <a:latin typeface="Arial"/>
                <a:ea typeface="Arial"/>
                <a:cs typeface="Arial"/>
                <a:sym typeface="Arial"/>
              </a:defRPr>
            </a:pPr>
            <a:r>
              <a:t>Konkurences padomes lēmumu novērtējums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Salīdzinot ar 2016.gadu, kur aptuveni puse no aptaujas dalībniekiem, kuriem ir bijusi saskare ar Konkurences padomi, bija iepazinušies ar KP lēmumiem regulāri vai ir izskatījuši vienu vai vairākus interesējošos KP pieņemtos lēmumus, 2018.gadā ar lēmumiem arī ir iepazinusies gandrīz puse no respondentiem.</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ir vērtējuši KP lēmumu kvalitāti pēc vairākiem aspektiem. Līdzīgi kā 2016. gadā veiktajā pētījumā, arī šogad visaugstāk novērtēto rādītāju vidū ir skaidrs un saprotams juridiskais pamatojums, lēmumi kopumā ir kvalitatīvi.</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Analizējot pašvaldību viedokli par KP pieņemto lēmumu ietekmi uz tirgu, jāatzīmē, ka samazinājies to respondentu skaits, kuri uzskata, ka KP pieņemto lēmumu ietekme uz tirgu ir pozitīva. Lēmumu ietekmi uz tirgu kā negatīvu novērtē ļoti zems respondents skaits.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kā ieteikumus lēmumu kvalitātes uzlabošanai arī 2018.gadā visbiežāk atzīmē plašāku informācijas izklāstu un vairāk informācijas par nacionāliem tirgus dalībniekiem.</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Kā citus ieteikumus pašvaldības min:</a:t>
            </a:r>
          </a:p>
          <a:p>
            <a:pPr marL="800100" lvl="1" indent="-342900" algn="just">
              <a:lnSpc>
                <a:spcPct val="115000"/>
              </a:lnSpc>
              <a:spcBef>
                <a:spcPts val="700"/>
              </a:spcBef>
              <a:buClr>
                <a:srgbClr val="7F7F7F"/>
              </a:buClr>
              <a:buSzPct val="100000"/>
              <a:buFont typeface="Arial"/>
              <a:buChar char="•"/>
              <a:defRPr sz="1200" b="0">
                <a:latin typeface="Arial"/>
                <a:ea typeface="Arial"/>
                <a:cs typeface="Arial"/>
                <a:sym typeface="Arial"/>
              </a:defRPr>
            </a:pPr>
            <a:r>
              <a:t>Nozares ekspertu piesaisti;</a:t>
            </a:r>
          </a:p>
          <a:p>
            <a:pPr marL="800100" lvl="1" indent="-342900" algn="just">
              <a:lnSpc>
                <a:spcPct val="115000"/>
              </a:lnSpc>
              <a:spcBef>
                <a:spcPts val="700"/>
              </a:spcBef>
              <a:buClr>
                <a:srgbClr val="7F7F7F"/>
              </a:buClr>
              <a:buSzPct val="100000"/>
              <a:buFont typeface="Arial"/>
              <a:buChar char="•"/>
              <a:defRPr sz="1200" b="0">
                <a:latin typeface="Arial"/>
                <a:ea typeface="Arial"/>
                <a:cs typeface="Arial"/>
                <a:sym typeface="Arial"/>
              </a:defRPr>
            </a:pPr>
            <a:r>
              <a:t>Lēmumos iekļaut atsauces uz starptautiskajām praksēm.</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68"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21</a:t>
            </a:fld>
            <a:endParaRPr/>
          </a:p>
        </p:txBody>
      </p:sp>
      <p:sp>
        <p:nvSpPr>
          <p:cNvPr id="269"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70"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71"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72"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(4/7)</a:t>
            </a:r>
          </a:p>
        </p:txBody>
      </p:sp>
      <p:sp>
        <p:nvSpPr>
          <p:cNvPr id="273" name="Informācijas pieprasījumu novērtējums…"/>
          <p:cNvSpPr txBox="1"/>
          <p:nvPr/>
        </p:nvSpPr>
        <p:spPr>
          <a:xfrm>
            <a:off x="203200" y="684808"/>
            <a:ext cx="8518327" cy="4065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1100"/>
              </a:spcBef>
              <a:defRPr sz="1600" b="0">
                <a:latin typeface="Arial"/>
                <a:ea typeface="Arial"/>
                <a:cs typeface="Arial"/>
                <a:sym typeface="Arial"/>
              </a:defRPr>
            </a:pPr>
            <a:r>
              <a:t>Informācijas pieprasījumu novērtējums</a:t>
            </a:r>
          </a:p>
          <a:p>
            <a:pPr marL="342900" indent="-342900" algn="just">
              <a:spcBef>
                <a:spcPts val="900"/>
              </a:spcBef>
              <a:buClr>
                <a:srgbClr val="7F7F7F"/>
              </a:buClr>
              <a:buSzPct val="100000"/>
              <a:buChar char="▪"/>
              <a:defRPr sz="1300" b="0">
                <a:latin typeface="Arial"/>
                <a:ea typeface="Arial"/>
                <a:cs typeface="Arial"/>
                <a:sym typeface="Arial"/>
              </a:defRPr>
            </a:pPr>
            <a:r>
              <a:t>Informācijas pieprasījumu kvalitātes novērtējums ir zemāks kā iepriekšējā gada rezultātos. Šogad vairums respondentu pieprasījumu kvalitāti novērtē kā drīzāk augstu. Savukārt informācijas pieprasījumu kvalitāti kā zemu novērtē tikai 3%  pašvaldību (0% respondentu 2016. gadā). </a:t>
            </a:r>
          </a:p>
          <a:p>
            <a:pPr marL="342900" indent="-342900" algn="just">
              <a:spcBef>
                <a:spcPts val="900"/>
              </a:spcBef>
              <a:buClr>
                <a:srgbClr val="7F7F7F"/>
              </a:buClr>
              <a:buSzPct val="100000"/>
              <a:buChar char="▪"/>
              <a:defRPr sz="1300" b="0">
                <a:latin typeface="Arial"/>
                <a:ea typeface="Arial"/>
                <a:cs typeface="Arial"/>
                <a:sym typeface="Arial"/>
              </a:defRPr>
            </a:pPr>
            <a:r>
              <a:t>Atbilžu sagatavošanas procesa novērtējumā, salīdzinājumā ar 2016. gadu, 31% respondentu  (33% respondentu 2016.gadā) atzīmējuši, ka atbilžu sagatavošana uz informācijas pieprasījumu ir bijusi vienkārša un ātra.</a:t>
            </a:r>
          </a:p>
          <a:p>
            <a:pPr algn="just">
              <a:spcBef>
                <a:spcPts val="1100"/>
              </a:spcBef>
              <a:defRPr sz="1600" b="0">
                <a:latin typeface="Arial"/>
                <a:ea typeface="Arial"/>
                <a:cs typeface="Arial"/>
                <a:sym typeface="Arial"/>
              </a:defRPr>
            </a:pPr>
            <a:r>
              <a:t>Konkurences padomes darbību efektivitāte</a:t>
            </a:r>
          </a:p>
          <a:p>
            <a:pPr marL="342900" indent="-342900" algn="just">
              <a:spcBef>
                <a:spcPts val="900"/>
              </a:spcBef>
              <a:buClr>
                <a:srgbClr val="7F7F7F"/>
              </a:buClr>
              <a:buSzPct val="100000"/>
              <a:buChar char="▪"/>
              <a:defRPr sz="1300" b="0">
                <a:latin typeface="Arial"/>
                <a:ea typeface="Arial"/>
                <a:cs typeface="Arial"/>
                <a:sym typeface="Arial"/>
              </a:defRPr>
            </a:pPr>
            <a:r>
              <a:t>Lai noskaidrotu mērķauditorijas vērtējumu saistībā ar KP darbību ietekmes efektivitāti konkurences situācijas uzlabošanai tirgos, pašvaldībām tika lūgts sarindot prioritārā secībā piecas no KP darbībām. Šī gada pētījuma rezultāti liecina par to, ka, salīdzinot ar 2016.gadu, kur vislielākā ietekme ir (1) KP pieņemtajiem lēmumiem par atklātiem Konkurences likuma pārkāpumiem, (2) KP piemērotajiem sodiem par atklātiem konkurences likuma pārkāpumiem un (3) veiktajai tirgus uzraudzībai, 2018.gadā šis sadalījums mainās un vislielākā ietekme ir veiktajai tirgus uzraudzībai.</a:t>
            </a:r>
          </a:p>
          <a:p>
            <a:pPr marL="342900" indent="-342900" algn="just">
              <a:spcBef>
                <a:spcPts val="900"/>
              </a:spcBef>
              <a:buClr>
                <a:srgbClr val="7F7F7F"/>
              </a:buClr>
              <a:buSzPct val="100000"/>
              <a:buChar char="▪"/>
              <a:defRPr sz="1300" b="0">
                <a:latin typeface="Arial"/>
                <a:ea typeface="Arial"/>
                <a:cs typeface="Arial"/>
                <a:sym typeface="Arial"/>
              </a:defRPr>
            </a:pPr>
            <a:r>
              <a:t>Jautājumā par to, kā KP darbība ietekmē situāciju tirgos 80 % respondentu uzskata, ka ietekme ir pozitīva, kas ir ļoti tuvu 2016.gada rādītājiem (81% respondentu 2016.gadā). Tikai 14% pašvaldību uzskata, ka KP neietekmē situāciju tirgos (4% respondentu 2016.gadā).</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75"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22</a:t>
            </a:fld>
            <a:endParaRPr/>
          </a:p>
        </p:txBody>
      </p:sp>
      <p:sp>
        <p:nvSpPr>
          <p:cNvPr id="276"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77"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78"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79"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(5/7)</a:t>
            </a:r>
          </a:p>
        </p:txBody>
      </p:sp>
      <p:sp>
        <p:nvSpPr>
          <p:cNvPr id="280" name="Konkurences padomes darbības novērtējums…"/>
          <p:cNvSpPr txBox="1"/>
          <p:nvPr/>
        </p:nvSpPr>
        <p:spPr>
          <a:xfrm>
            <a:off x="127000" y="1131730"/>
            <a:ext cx="8743008" cy="28165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spcBef>
                <a:spcPts val="700"/>
              </a:spcBef>
              <a:defRPr sz="1600">
                <a:latin typeface="Arial"/>
                <a:ea typeface="Arial"/>
                <a:cs typeface="Arial"/>
                <a:sym typeface="Arial"/>
              </a:defRPr>
            </a:pPr>
            <a:r>
              <a:t>Konkurences padomes darbības novērtējums</a:t>
            </a:r>
          </a:p>
          <a:p>
            <a:pPr marL="342900" indent="-342900" algn="just">
              <a:spcBef>
                <a:spcPts val="600"/>
              </a:spcBef>
              <a:buClr>
                <a:srgbClr val="7F7F7F"/>
              </a:buClr>
              <a:buSzPct val="100000"/>
              <a:buChar char="▪"/>
              <a:defRPr sz="1300" b="0">
                <a:latin typeface="Arial"/>
                <a:ea typeface="Arial"/>
                <a:cs typeface="Arial"/>
                <a:sym typeface="Arial"/>
              </a:defRPr>
            </a:pPr>
            <a:r>
              <a:t>Salīdzinājumā ar iepriekšējo pētījumu, pieaudzis to respondentu skaits, kuri uzskata, ka KP darbība kopumā ir vērtējama pozitīvi (33% respondentu 2016.gadā, 40% 2018.gadā). Tomēr ir samazinājies to pašvaldību skaits, kuri uzskata, ka KP darbība ir vērtējama negatīvi – aptuveni 1,2% respondentu norāda, ka KP darbība vērtējama drīzāk negatīvi (2016. gadā 4%). </a:t>
            </a:r>
          </a:p>
          <a:p>
            <a:pPr marL="342900" indent="-342900" algn="just">
              <a:spcBef>
                <a:spcPts val="600"/>
              </a:spcBef>
              <a:buClr>
                <a:srgbClr val="7F7F7F"/>
              </a:buClr>
              <a:buSzPct val="100000"/>
              <a:buChar char="▪"/>
              <a:defRPr sz="1300" b="0">
                <a:latin typeface="Arial"/>
                <a:ea typeface="Arial"/>
                <a:cs typeface="Arial"/>
                <a:sym typeface="Arial"/>
              </a:defRPr>
            </a:pPr>
            <a:r>
              <a:t>Jautājumā par KP piemēroto sodu samērīgumu vairāk kā puse respondentu uzskata, ka piemērotie sodi ir samērīgi (55,8%), kas atšķiras no 2016.gada rezultātiem (73%).</a:t>
            </a:r>
          </a:p>
          <a:p>
            <a:pPr marL="342900" indent="-342900" algn="just">
              <a:spcBef>
                <a:spcPts val="600"/>
              </a:spcBef>
              <a:buClr>
                <a:srgbClr val="7F7F7F"/>
              </a:buClr>
              <a:buSzPct val="100000"/>
              <a:buChar char="▪"/>
              <a:defRPr sz="1300" b="0">
                <a:latin typeface="Arial"/>
                <a:ea typeface="Arial"/>
                <a:cs typeface="Arial"/>
                <a:sym typeface="Arial"/>
              </a:defRPr>
            </a:pPr>
            <a:r>
              <a:t>Salīdzinot ar 2016.gada aptaujas rezultātiem, kur vairāk kā puse jeb 75% no aptaujas dalībniekiem uzskatīja, ka visefektīvākais veids kā iegūt informāciju par iespējamiem konkurences tiesību pārkāpumiem ir informācijas iegūšana no patērētājiem, tad šogad to kā visefektīvāko veidu min 412% respondentu. </a:t>
            </a:r>
          </a:p>
          <a:p>
            <a:pPr algn="just">
              <a:spcBef>
                <a:spcPts val="600"/>
              </a:spcBef>
              <a:defRPr sz="1300">
                <a:latin typeface="Arial"/>
                <a:ea typeface="Arial"/>
                <a:cs typeface="Arial"/>
                <a:sym typeface="Arial"/>
              </a:defRPr>
            </a:pPr>
            <a:r>
              <a:t>Kā papildu informācijas ieguves avotus min:</a:t>
            </a:r>
          </a:p>
          <a:p>
            <a:pPr marL="285750" indent="-285750" algn="just">
              <a:spcBef>
                <a:spcPts val="600"/>
              </a:spcBef>
              <a:buClr>
                <a:srgbClr val="7F7F7F"/>
              </a:buClr>
              <a:buSzPct val="100000"/>
              <a:buFont typeface="Arial"/>
              <a:buChar char="•"/>
              <a:defRPr sz="1300" b="0">
                <a:latin typeface="Arial"/>
                <a:ea typeface="Arial"/>
                <a:cs typeface="Arial"/>
                <a:sym typeface="Arial"/>
              </a:defRPr>
            </a:pPr>
            <a:r>
              <a:t>Veikt tirgus un publisko iepirkumu analīzi.</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82"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23</a:t>
            </a:fld>
            <a:endParaRPr/>
          </a:p>
        </p:txBody>
      </p:sp>
      <p:sp>
        <p:nvSpPr>
          <p:cNvPr id="283"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84"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85"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86"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(6/7)</a:t>
            </a:r>
          </a:p>
        </p:txBody>
      </p:sp>
      <p:sp>
        <p:nvSpPr>
          <p:cNvPr id="287" name="Svarīgākās nozares un tirgi…"/>
          <p:cNvSpPr txBox="1"/>
          <p:nvPr/>
        </p:nvSpPr>
        <p:spPr>
          <a:xfrm>
            <a:off x="203200" y="724241"/>
            <a:ext cx="8596015" cy="37839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400"/>
              </a:spcBef>
              <a:defRPr sz="1300">
                <a:latin typeface="Arial"/>
                <a:ea typeface="Arial"/>
                <a:cs typeface="Arial"/>
                <a:sym typeface="Arial"/>
              </a:defRPr>
            </a:pPr>
            <a:r>
              <a:t>Svarīgākās nozares un tirgi</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Gan šajā, gan arī iepriekšējā pētījumā enerģētika tiek norādīta kā nozare ar konkurences problēmām, kurai būtu jāpievērš vislielākā uzmanība.</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Pārējo problemātiskāko nozaru vidū, tāpat kā 2016.gadā,  šogad tiek ierindotas būvniecība (2.vieta), finanses un apdrošināšana (3.vieta), kā arī medicīna (4.vieta). </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Divas nozares, kurām pēc aptaujas dalībnieku domām var tikt veltīta mazāka (salīdzinot ar iepriekš veikto pētījumu), joprojām ir mežsaimniecība un tūrisms.</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Salīdzinājumā ar iepriekš veiktā pētījuma rezultātiem, šogad mazāk kā puse respondentu (33%) uzskata, ka aktuālākā problēma tirgos ir  tirgus procesa uzraudzīšana (2016.gadā 63%), kā otru aktuālāko problēmu respondenti joprojām min iepirkumu karteļus – 30% (2016.gadā 73%).</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Jautājumā par to, vai KP aktuālās problēmas tirgos risina pietiekami, joprojām liela daļa (41,7%) respondentu uzskata, ka problēmas tiek risinātas nepietiekami, kas ir ļoti tuvu 2016.gada rādītājiem (2016.gadā 40%). Tikai 46,4% norāda, ka aptaujas dalībnieku uzskata, ka problēmas tiek risinātas pietiekami (2016.gadā 54%). </a:t>
            </a:r>
          </a:p>
          <a:p>
            <a:pPr marL="342900" indent="-342900" algn="just">
              <a:lnSpc>
                <a:spcPct val="95000"/>
              </a:lnSpc>
              <a:spcBef>
                <a:spcPts val="400"/>
              </a:spcBef>
              <a:defRPr sz="1300">
                <a:latin typeface="Arial"/>
                <a:ea typeface="Arial"/>
                <a:cs typeface="Arial"/>
                <a:sym typeface="Arial"/>
              </a:defRPr>
            </a:pPr>
            <a:r>
              <a:t>Svarīgākie jautājumi</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Tāpat kā 2016.gada veiktajā pētījumā, arī šogad pie svarīgākajiem jautājumiem, kuriem KP būtu jāpievērš galvenā uzmanība, pašvaldības kā pirmo ierindo tirgus un tirgus uzraudzības procesu pastiprinātu veikšanu. Kā otro svarīgāko jautājumu aptaujas dalībnieki ir ierindojuši vēršanos pret konkurences ierobežojumiem publiskajos iepirkumos.</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89"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24</a:t>
            </a:fld>
            <a:endParaRPr/>
          </a:p>
        </p:txBody>
      </p:sp>
      <p:sp>
        <p:nvSpPr>
          <p:cNvPr id="290"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91"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92"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293"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(7/7)</a:t>
            </a:r>
          </a:p>
        </p:txBody>
      </p:sp>
      <p:sp>
        <p:nvSpPr>
          <p:cNvPr id="294" name="Informācijas avoti…"/>
          <p:cNvSpPr txBox="1"/>
          <p:nvPr/>
        </p:nvSpPr>
        <p:spPr>
          <a:xfrm>
            <a:off x="177800" y="726600"/>
            <a:ext cx="8548837" cy="428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300">
                <a:latin typeface="Arial"/>
                <a:ea typeface="Arial"/>
                <a:cs typeface="Arial"/>
                <a:sym typeface="Arial"/>
              </a:defRPr>
            </a:pPr>
            <a:r>
              <a:t>Informācijas avoti</a:t>
            </a:r>
          </a:p>
          <a:p>
            <a:pPr>
              <a:defRPr sz="1300" b="0">
                <a:latin typeface="Arial"/>
                <a:ea typeface="Arial"/>
                <a:cs typeface="Arial"/>
                <a:sym typeface="Arial"/>
              </a:defRPr>
            </a:pPr>
            <a:endParaRPr/>
          </a:p>
          <a:p>
            <a:pPr marL="285750" indent="-285750">
              <a:buSzPct val="100000"/>
              <a:buFont typeface="Arial"/>
              <a:buChar char="•"/>
              <a:defRPr sz="1300" b="0">
                <a:latin typeface="Arial"/>
                <a:ea typeface="Arial"/>
                <a:cs typeface="Arial"/>
                <a:sym typeface="Arial"/>
              </a:defRPr>
            </a:pPr>
            <a:r>
              <a:t>Kopumā saglabājas iepriekšējo gadu tendences pašvaldībuu ieradumos informācijas avotu izmantošanā, kā arī  informācijas ieguves organizēšanā saistībā ar konkurences politikas aktualitātēm.</a:t>
            </a:r>
          </a:p>
          <a:p>
            <a:pPr marL="285750" indent="-285750">
              <a:buSzPct val="100000"/>
              <a:buFont typeface="Arial"/>
              <a:buChar char="•"/>
              <a:defRPr sz="1300" b="0">
                <a:latin typeface="Arial"/>
                <a:ea typeface="Arial"/>
                <a:cs typeface="Arial"/>
                <a:sym typeface="Arial"/>
              </a:defRPr>
            </a:pPr>
            <a:r>
              <a:t>Galvenie informācijas ieguves avoti ir internets (26%) (2016.gadā 60%), televīzija (23,7%) (2016.gadā 60%) un prese 20% (2016.gadā 48%) (trīs visbiežāk minētie).</a:t>
            </a:r>
          </a:p>
          <a:p>
            <a:pPr marL="285750" indent="-285750">
              <a:buSzPct val="100000"/>
              <a:buFont typeface="Arial"/>
              <a:buChar char="•"/>
              <a:defRPr sz="1300" b="0">
                <a:latin typeface="Arial"/>
                <a:ea typeface="Arial"/>
                <a:cs typeface="Arial"/>
                <a:sym typeface="Arial"/>
              </a:defRPr>
            </a:pPr>
            <a:r>
              <a:t>KP tīmekļa vietnes www.kp.gov.lv izmantošanas pieredze, gūstot informāciju par Konkurences padomes darbu, salīdzinājumā ar 2016.gadu, ir samazinājusies un to norādījuši tikai 3,5% respondentu (2016.gadā 13%).</a:t>
            </a:r>
          </a:p>
          <a:p>
            <a:pPr>
              <a:defRPr sz="1300" b="0">
                <a:latin typeface="Arial"/>
                <a:ea typeface="Arial"/>
                <a:cs typeface="Arial"/>
                <a:sym typeface="Arial"/>
              </a:defRPr>
            </a:pPr>
            <a:endParaRPr/>
          </a:p>
          <a:p>
            <a:pPr>
              <a:defRPr sz="1300">
                <a:latin typeface="Arial"/>
                <a:ea typeface="Arial"/>
                <a:cs typeface="Arial"/>
                <a:sym typeface="Arial"/>
              </a:defRPr>
            </a:pPr>
            <a:r>
              <a:t>Sniegtās informācijas novērtējums</a:t>
            </a:r>
          </a:p>
          <a:p>
            <a:pPr>
              <a:defRPr sz="1300">
                <a:latin typeface="Arial"/>
                <a:ea typeface="Arial"/>
                <a:cs typeface="Arial"/>
                <a:sym typeface="Arial"/>
              </a:defRPr>
            </a:pPr>
            <a:endParaRPr/>
          </a:p>
          <a:p>
            <a:pPr marL="285750" indent="-285750">
              <a:buSzPct val="100000"/>
              <a:buFont typeface="Arial"/>
              <a:buChar char="•"/>
              <a:defRPr sz="1300" b="0">
                <a:latin typeface="Arial"/>
                <a:ea typeface="Arial"/>
                <a:cs typeface="Arial"/>
                <a:sym typeface="Arial"/>
              </a:defRPr>
            </a:pPr>
            <a:r>
              <a:t>Jautājumā par to, vai KP pietiekami informē Latvijas sabiedrību par savām aktivitātēm, salīdzinot ar 2016. gadu, nav novērojamas būtiskas izmaiņas:  38% pašvaldību joprojām uzskata, ka informācijas apjoms ir pietiekošs (2016.gadā 34% respondentu), savukārt vairāk kā puse (58%) aptaujas dalībnieku uzskata, ka informācijas apjoms ir nepietiekams (2016. gadā – 65%).</a:t>
            </a:r>
          </a:p>
          <a:p>
            <a:pPr marL="285750" indent="-285750">
              <a:buSzPct val="100000"/>
              <a:buFont typeface="Arial"/>
              <a:buChar char="•"/>
              <a:defRPr sz="1300" b="0">
                <a:latin typeface="Arial"/>
                <a:ea typeface="Arial"/>
                <a:cs typeface="Arial"/>
                <a:sym typeface="Arial"/>
              </a:defRPr>
            </a:pPr>
            <a:r>
              <a:t>KP informatīvo pasākumu lietderības novērtējums, salīdzinājumā ar 2016.gadu, nav novērojamas būtiskas izmaiņas– 47% pašvaldību uzskata, ka Konkurences padomei būtu lietderīgi organizēt seminārus, konferences vai prezentācijas par konkurences tiesību jautājumiem uzņēmējiem un pašvaldību darbiniekiem (2016.gadā 43%).</a:t>
            </a:r>
          </a:p>
          <a:p>
            <a:pPr marL="285750" indent="-285750">
              <a:buSzPct val="100000"/>
              <a:buFont typeface="Arial"/>
              <a:buChar char="•"/>
              <a:defRPr sz="1300" b="0">
                <a:latin typeface="Arial"/>
                <a:ea typeface="Arial"/>
                <a:cs typeface="Arial"/>
                <a:sym typeface="Arial"/>
              </a:defRPr>
            </a:pPr>
            <a:r>
              <a:t>Kā ieteicamās semināru tēmas pašvaldības joprojām visbiežāk min iepirkumu pieteikumu specifiku un jautājumus (37,4%), un ievērojami vairāk respondentu kā aktuālu tēmu norāda «iecietības programmas» piedāvātās iespējas» (22%) (2016.gadā 4.vietā, 2018.gadā 2.vietā)</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296"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25</a:t>
            </a:fld>
            <a:endParaRPr/>
          </a:p>
        </p:txBody>
      </p:sp>
      <p:sp>
        <p:nvSpPr>
          <p:cNvPr id="297"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298"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299"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00" name="JURIDISKO PAKALPOJUMU SNIEDZĒJI"/>
          <p:cNvSpPr txBox="1">
            <a:spLocks noGrp="1"/>
          </p:cNvSpPr>
          <p:nvPr>
            <p:ph type="title" idx="4294967295"/>
          </p:nvPr>
        </p:nvSpPr>
        <p:spPr>
          <a:xfrm>
            <a:off x="1216025" y="1118252"/>
            <a:ext cx="7107257" cy="1498949"/>
          </a:xfrm>
          <a:prstGeom prst="rect">
            <a:avLst/>
          </a:prstGeom>
        </p:spPr>
        <p:txBody>
          <a:bodyPr lIns="45719" tIns="45719" rIns="45719" bIns="45719"/>
          <a:lstStyle>
            <a:lvl1pPr defTabSz="859536">
              <a:defRPr sz="4136" b="1">
                <a:solidFill>
                  <a:srgbClr val="007100"/>
                </a:solidFill>
              </a:defRPr>
            </a:lvl1pPr>
          </a:lstStyle>
          <a:p>
            <a:r>
              <a:t>JURIDISKO PAKALPOJUMU SNIEDZĒJI</a:t>
            </a:r>
          </a:p>
        </p:txBody>
      </p:sp>
      <p:sp>
        <p:nvSpPr>
          <p:cNvPr id="301" name="Title 4"/>
          <p:cNvSpPr txBox="1"/>
          <p:nvPr/>
        </p:nvSpPr>
        <p:spPr>
          <a:xfrm>
            <a:off x="706437" y="2487397"/>
            <a:ext cx="7731126" cy="892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lgn="ctr">
              <a:defRPr sz="2800">
                <a:solidFill>
                  <a:srgbClr val="00664D"/>
                </a:solidFill>
                <a:effectLst>
                  <a:outerShdw blurRad="38100" dist="38100" dir="2700000" rotWithShape="0">
                    <a:srgbClr val="C0C0C0"/>
                  </a:outerShdw>
                </a:effectLst>
                <a:latin typeface="Arial"/>
                <a:ea typeface="Arial"/>
                <a:cs typeface="Arial"/>
                <a:sym typeface="Arial"/>
              </a:defRPr>
            </a:pPr>
            <a:r>
              <a:t>Salīdzinājums ar 2016. gada </a:t>
            </a:r>
          </a:p>
          <a:p>
            <a:pPr algn="ctr">
              <a:defRPr sz="2800">
                <a:solidFill>
                  <a:srgbClr val="00664D"/>
                </a:solidFill>
                <a:effectLst>
                  <a:outerShdw blurRad="38100" dist="38100" dir="2700000" rotWithShape="0">
                    <a:srgbClr val="C0C0C0"/>
                  </a:outerShdw>
                </a:effectLst>
                <a:latin typeface="Arial"/>
                <a:ea typeface="Arial"/>
                <a:cs typeface="Arial"/>
                <a:sym typeface="Arial"/>
              </a:defRPr>
            </a:pPr>
            <a:r>
              <a:t> pētījuma rezultātiem</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03"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26</a:t>
            </a:fld>
            <a:endParaRPr/>
          </a:p>
        </p:txBody>
      </p:sp>
      <p:sp>
        <p:nvSpPr>
          <p:cNvPr id="304"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05"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06"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07"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(1/6)</a:t>
            </a:r>
          </a:p>
        </p:txBody>
      </p:sp>
      <p:sp>
        <p:nvSpPr>
          <p:cNvPr id="308" name="Saskarsme ar Konkurences padomi…"/>
          <p:cNvSpPr txBox="1"/>
          <p:nvPr/>
        </p:nvSpPr>
        <p:spPr>
          <a:xfrm>
            <a:off x="114300" y="717360"/>
            <a:ext cx="8439795" cy="293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700"/>
              </a:spcBef>
              <a:defRPr sz="1300">
                <a:latin typeface="Arial"/>
                <a:ea typeface="Arial"/>
                <a:cs typeface="Arial"/>
                <a:sym typeface="Arial"/>
              </a:defRPr>
            </a:pPr>
            <a:r>
              <a:t>Saskarsme 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Analizējot rezultātus saistībā ar dažādu sadarbības ar KP aspektu novērtējumu, 2016.g. aptaujāto juridisko biroju vidū vairāk kā puse (75%) kā saskarsmes ar KP mērķi jeb iemeslu ir norādījuši iesniegto iesniegumu Konkurences padomei un 67% respondentu-saņemto KP viedokli/iebildumu un jautājumu uzdošanu/sarunu pa tālruni.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šajā gadā (2018.g.) lielākā daļa jeb 28,6% respondentu kā saskarsmes iemeslu min jautājumu uzdošanu/sarunu pa tālruni vai iesniegtu iesniegumu (25%).</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Juridiskie biroji, kuri ir saskārušies ar KP 2016.gadā, visaugstāk novērtē šādus sadarbības aspektus: (1) ar KP ir viegli sazināties, (2) KP darbinieki ir atsaucīgi (3) KP darbinieki ir kompetenti.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2018.gada pētījumā respondenti kā galvenos aspektus ir norādījuši: (1) KP nodrošina ar atgriezenisku informāciju par jautājuma tālāko virzību; (2) KP rīcībā nodot uzņēmuma komercnoslēpumu saturošu informāciju ir droši; (3) KP darbinieki ir kompetenti.</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10"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27</a:t>
            </a:fld>
            <a:endParaRPr/>
          </a:p>
        </p:txBody>
      </p:sp>
      <p:sp>
        <p:nvSpPr>
          <p:cNvPr id="311"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12"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13"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14"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(2/6)</a:t>
            </a:r>
          </a:p>
        </p:txBody>
      </p:sp>
      <p:sp>
        <p:nvSpPr>
          <p:cNvPr id="315" name="Konkurences padomes amatpersonu novērtējums…"/>
          <p:cNvSpPr txBox="1"/>
          <p:nvPr/>
        </p:nvSpPr>
        <p:spPr>
          <a:xfrm>
            <a:off x="114300" y="878325"/>
            <a:ext cx="8733483" cy="37297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800"/>
              </a:spcBef>
              <a:defRPr sz="1600">
                <a:latin typeface="Arial"/>
                <a:ea typeface="Arial"/>
                <a:cs typeface="Arial"/>
                <a:sym typeface="Arial"/>
              </a:defRPr>
            </a:pPr>
            <a:r>
              <a:t>Konkurences padomes amatpersonu novērtējums</a:t>
            </a:r>
          </a:p>
          <a:p>
            <a:pPr marL="342900" indent="-342900" algn="just">
              <a:spcBef>
                <a:spcPts val="700"/>
              </a:spcBef>
              <a:buClr>
                <a:srgbClr val="7F7F7F"/>
              </a:buClr>
              <a:buSzPct val="100000"/>
              <a:buChar char="▪"/>
              <a:defRPr sz="1300" b="0">
                <a:latin typeface="Arial"/>
                <a:ea typeface="Arial"/>
                <a:cs typeface="Arial"/>
                <a:sym typeface="Arial"/>
              </a:defRPr>
            </a:pPr>
            <a:r>
              <a:t>Būtiskas atšķirības amatpersonu novērtējumā, salīdzinot šī un iepriekšējo gadu pētījumu, nav novērojamas.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Juridiskie biroji amatpersonu rīcību procesuālo darbību laikā novērtē kā pilnvarām atbilstošu (44,4%), savukārt ievērojami vairāk respondentu (44,4%) nav saskārušies ar amatpersonu rīcību procesuālo darbību laikā (2016.gadā 25%). Līdzīgi rezultāti ir arī attiecībā pret amatpersonu procesuālo ētiku.</a:t>
            </a:r>
            <a:endParaRPr b="1"/>
          </a:p>
          <a:p>
            <a:pPr marL="342900" indent="-342900" algn="just">
              <a:lnSpc>
                <a:spcPct val="95000"/>
              </a:lnSpc>
              <a:spcBef>
                <a:spcPts val="1200"/>
              </a:spcBef>
              <a:defRPr sz="1600">
                <a:latin typeface="Arial"/>
                <a:ea typeface="Arial"/>
                <a:cs typeface="Arial"/>
                <a:sym typeface="Arial"/>
              </a:defRPr>
            </a:pPr>
            <a:r>
              <a:t>Darbības kvalitāte tiesas sēdēs</a:t>
            </a:r>
          </a:p>
          <a:p>
            <a:pPr marL="342900" indent="-342900" algn="just">
              <a:spcBef>
                <a:spcPts val="1000"/>
              </a:spcBef>
              <a:buClr>
                <a:srgbClr val="7F7F7F"/>
              </a:buClr>
              <a:buSzPct val="100000"/>
              <a:buChar char="▪"/>
              <a:defRPr sz="1300" b="0">
                <a:latin typeface="Arial"/>
                <a:ea typeface="Arial"/>
                <a:cs typeface="Arial"/>
                <a:sym typeface="Arial"/>
              </a:defRPr>
            </a:pPr>
            <a:r>
              <a:t>Salīdzinājumā ar 2016.gada pētījuma rezultātiem kasācijas sūdzību sagatavošanas kvalitāti 77,8% respondentu novērtē kā augstu (2016.gadā  50%) . Savukārt attiecībā uz KP pārstāvības kvalitāti tiesas sēdes laikā būtiskas izmaiņas nav novērojamas -44,4 % respondentu kvalitāti ir atzīmējuši kā drīzāk augstu (2016.gadā 41%).</a:t>
            </a:r>
          </a:p>
          <a:p>
            <a:pPr marL="342900" indent="-342900" algn="just">
              <a:lnSpc>
                <a:spcPct val="115000"/>
              </a:lnSpc>
              <a:spcBef>
                <a:spcPts val="900"/>
              </a:spcBef>
              <a:defRPr sz="1600">
                <a:latin typeface="Arial"/>
                <a:ea typeface="Arial"/>
                <a:cs typeface="Arial"/>
                <a:sym typeface="Arial"/>
              </a:defRPr>
            </a:pPr>
            <a:r>
              <a:t>Konkurences padomes lēmumu novērtējums</a:t>
            </a:r>
          </a:p>
          <a:p>
            <a:pPr marL="342900" indent="-342900" algn="just">
              <a:lnSpc>
                <a:spcPct val="115000"/>
              </a:lnSpc>
              <a:spcBef>
                <a:spcPts val="700"/>
              </a:spcBef>
              <a:buClr>
                <a:srgbClr val="7F7F7F"/>
              </a:buClr>
              <a:buSzPct val="100000"/>
              <a:buChar char="▪"/>
              <a:defRPr sz="1300" b="0">
                <a:latin typeface="Arial"/>
                <a:ea typeface="Arial"/>
                <a:cs typeface="Arial"/>
                <a:sym typeface="Arial"/>
              </a:defRPr>
            </a:pPr>
            <a:r>
              <a:t>Salīdzinot ar 2016.gadu, kur 76% no aptaujas dalībniekiem, kuriem ir bijusi saskare ar Konkurences padomi, bija iepazinušies ar KP lēmumiem regulāri vai ir izskatījuši vienu vai vairākus interesējošos KP pieņemtos lēmumus, 2018.gadā respondentu skaits, kuri iepazīstas ar KP lēmumiem ir  paliáis nemainīgs.</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17"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28</a:t>
            </a:fld>
            <a:endParaRPr/>
          </a:p>
        </p:txBody>
      </p:sp>
      <p:sp>
        <p:nvSpPr>
          <p:cNvPr id="318"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19"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20"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21"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(3/6)</a:t>
            </a:r>
          </a:p>
        </p:txBody>
      </p:sp>
      <p:sp>
        <p:nvSpPr>
          <p:cNvPr id="322" name="Konkurences padomes lēmumu novērtējums…"/>
          <p:cNvSpPr txBox="1"/>
          <p:nvPr/>
        </p:nvSpPr>
        <p:spPr>
          <a:xfrm>
            <a:off x="292100" y="864440"/>
            <a:ext cx="8441333" cy="24113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800"/>
              </a:spcBef>
              <a:defRPr sz="1400">
                <a:latin typeface="Arial"/>
                <a:ea typeface="Arial"/>
                <a:cs typeface="Arial"/>
                <a:sym typeface="Arial"/>
              </a:defRPr>
            </a:pPr>
            <a:r>
              <a:t>Konkurences padomes lēmumu novērtējums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ir vērtējuši KP lēmumu kvalitāti pēc vairākiem aspektiem. Līdzīgi kā 2016. gadā veiktajā pētījumā, arī šogad visaugstāk novērtēto rādītāju vidū ir skaidri saprotama konkurences tiesību normatīvo aktu piemērošana, skaidrs un saprotams juridiskais pamatojums.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 Analizējot juridisko biroju viedokli par administratīvo procesu principu ievērošanu un pierādījumu kopuma ievērošanu, jāatzīmē, ka ir samazinājies to respondentu skaits, kuri uzskata, ka KP pieņemtajos lēmumos tiek ievērots administratīvo procesu princips (2016. gadā 63%, savukārt 2018.gadā  52,6%) un ir pietiekams aprakstīto pierādījumu kopums (2016. gadā  68%, savukārt 2018.gadā  68%) </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kā ieteikumus lēmumu kvalitātes uzlabošanai arī 2018.gadā visbiežāk norāda skaidrāku un izvērstāku juridiski analīzi, kā arī saprotamāku un konkrētāku lietas būtības izklāstu.</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24"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29</a:t>
            </a:fld>
            <a:endParaRPr/>
          </a:p>
        </p:txBody>
      </p:sp>
      <p:sp>
        <p:nvSpPr>
          <p:cNvPr id="325"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26"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27"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28"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(4/6)</a:t>
            </a:r>
          </a:p>
        </p:txBody>
      </p:sp>
      <p:sp>
        <p:nvSpPr>
          <p:cNvPr id="329" name="Konkurences padomes darbības novērtējums…"/>
          <p:cNvSpPr txBox="1"/>
          <p:nvPr/>
        </p:nvSpPr>
        <p:spPr>
          <a:xfrm>
            <a:off x="292100" y="835612"/>
            <a:ext cx="8559800" cy="31039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spcBef>
                <a:spcPts val="500"/>
              </a:spcBef>
              <a:defRPr sz="1200">
                <a:latin typeface="Arial"/>
                <a:ea typeface="Arial"/>
                <a:cs typeface="Arial"/>
                <a:sym typeface="Arial"/>
              </a:defRPr>
            </a:pPr>
            <a:r>
              <a:t>Konkurences padomes darbības novērtējums</a:t>
            </a:r>
          </a:p>
          <a:p>
            <a:pPr marL="342900" indent="-342900" algn="just">
              <a:spcBef>
                <a:spcPts val="500"/>
              </a:spcBef>
              <a:buClr>
                <a:srgbClr val="7F7F7F"/>
              </a:buClr>
              <a:buSzPct val="100000"/>
              <a:buChar char="▪"/>
              <a:defRPr sz="1200" b="0">
                <a:latin typeface="Arial"/>
                <a:ea typeface="Arial"/>
                <a:cs typeface="Arial"/>
                <a:sym typeface="Arial"/>
              </a:defRPr>
            </a:pPr>
            <a:r>
              <a:t>Jautājumā par KP piemēroto sodu samērīgumu vairāk kā puse respondentu uzskata, ka piemērotie sodi ir samērīgi, kas ir ievērojami vairāk salīdzinājumā ar 2016.gada rezultātiem, kur uz sodu samērīgumu norādīja mazāk kā puse respondentu (2016.gadā 48%). Šogad mazāks skaits respondentu norāda, ka sodu samēram jābūt lielākam -24% (2016.gadā 32%).</a:t>
            </a:r>
          </a:p>
          <a:p>
            <a:pPr marL="342900" indent="-342900" algn="just">
              <a:spcBef>
                <a:spcPts val="500"/>
              </a:spcBef>
              <a:buClr>
                <a:srgbClr val="7F7F7F"/>
              </a:buClr>
              <a:buSzPct val="100000"/>
              <a:buChar char="▪"/>
              <a:defRPr sz="1200" b="0">
                <a:latin typeface="Arial"/>
                <a:ea typeface="Arial"/>
                <a:cs typeface="Arial"/>
                <a:sym typeface="Arial"/>
              </a:defRPr>
            </a:pPr>
            <a:r>
              <a:t>Salīdzinot ar 2016.gada aptaujas rezultātiem, kur vairāk kā puse jeb 63% no aptaujas dalībniekiem uzskatīja, ka visefektīvākais veids kā iegūt informāciju par iespējamiem konkurences tiesību pārkāpumiem ir informācijas iegūšana no uzņēmumiem, tad šogad  kā visefektīvākais veids tiek norādīts (1) «iecietības programmas ietvaros» un (2) iesniegumu veidā (abi rādītāji vienādi - 19,6%.</a:t>
            </a:r>
          </a:p>
          <a:p>
            <a:pPr marL="342900" indent="-342900" algn="just">
              <a:spcBef>
                <a:spcPts val="400"/>
              </a:spcBef>
              <a:buClr>
                <a:srgbClr val="7F7F7F"/>
              </a:buClr>
              <a:buSzPct val="100000"/>
              <a:buChar char="▪"/>
              <a:defRPr sz="1200">
                <a:latin typeface="Arial"/>
                <a:ea typeface="Arial"/>
                <a:cs typeface="Arial"/>
                <a:sym typeface="Arial"/>
              </a:defRPr>
            </a:pPr>
            <a:endParaRPr/>
          </a:p>
          <a:p>
            <a:pPr marL="342900" indent="-342900" algn="just">
              <a:spcBef>
                <a:spcPts val="500"/>
              </a:spcBef>
              <a:buClr>
                <a:srgbClr val="7F7F7F"/>
              </a:buClr>
              <a:buSzPct val="100000"/>
              <a:buChar char="▪"/>
              <a:defRPr sz="1200">
                <a:latin typeface="Arial"/>
                <a:ea typeface="Arial"/>
                <a:cs typeface="Arial"/>
                <a:sym typeface="Arial"/>
              </a:defRPr>
            </a:pPr>
            <a:r>
              <a:t>Kā papildu informācijas ieguves avotus min:</a:t>
            </a:r>
          </a:p>
          <a:p>
            <a:pPr marL="285750" indent="-285750" algn="just">
              <a:spcBef>
                <a:spcPts val="500"/>
              </a:spcBef>
              <a:buClr>
                <a:srgbClr val="7F7F7F"/>
              </a:buClr>
              <a:buSzPct val="100000"/>
              <a:buFont typeface="Arial"/>
              <a:buChar char="•"/>
              <a:defRPr sz="1200" b="0">
                <a:latin typeface="Arial"/>
                <a:ea typeface="Arial"/>
                <a:cs typeface="Arial"/>
                <a:sym typeface="Arial"/>
              </a:defRPr>
            </a:pPr>
            <a:r>
              <a:t>Proaktīvi aptaujājot tirgus dalībniekus izlases veidā;</a:t>
            </a:r>
          </a:p>
          <a:p>
            <a:pPr marL="285750" indent="-285750" algn="just">
              <a:spcBef>
                <a:spcPts val="500"/>
              </a:spcBef>
              <a:buClr>
                <a:srgbClr val="7F7F7F"/>
              </a:buClr>
              <a:buSzPct val="100000"/>
              <a:buFont typeface="Arial"/>
              <a:buChar char="•"/>
              <a:defRPr sz="1200" b="0">
                <a:latin typeface="Arial"/>
                <a:ea typeface="Arial"/>
                <a:cs typeface="Arial"/>
                <a:sym typeface="Arial"/>
              </a:defRPr>
            </a:pPr>
            <a:r>
              <a:t>Veikt nozares izpēti.</a:t>
            </a:r>
          </a:p>
          <a:p>
            <a:pPr lvl="1" indent="457200" algn="just">
              <a:lnSpc>
                <a:spcPct val="115000"/>
              </a:lnSpc>
              <a:spcBef>
                <a:spcPts val="700"/>
              </a:spcBef>
              <a:defRPr sz="1200" b="0">
                <a:latin typeface="Arial"/>
                <a:ea typeface="Arial"/>
                <a:cs typeface="Arial"/>
                <a:sym typeface="Arial"/>
              </a:defRPr>
            </a:pPr>
            <a:r>
              <a: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31"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132"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33"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34"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35" name="Informācija par pētījumu"/>
          <p:cNvSpPr txBox="1">
            <a:spLocks noGrp="1"/>
          </p:cNvSpPr>
          <p:nvPr>
            <p:ph type="title" idx="4294967295"/>
          </p:nvPr>
        </p:nvSpPr>
        <p:spPr>
          <a:xfrm>
            <a:off x="327025" y="493125"/>
            <a:ext cx="7107257" cy="587376"/>
          </a:xfrm>
          <a:prstGeom prst="rect">
            <a:avLst/>
          </a:prstGeom>
        </p:spPr>
        <p:txBody>
          <a:bodyPr lIns="45719" tIns="45719" rIns="45719" bIns="45719"/>
          <a:lstStyle>
            <a:lvl1pPr algn="l" defTabSz="731520">
              <a:defRPr sz="3520" b="1">
                <a:solidFill>
                  <a:schemeClr val="accent3">
                    <a:hueOff val="914337"/>
                    <a:satOff val="31515"/>
                    <a:lumOff val="-30790"/>
                  </a:schemeClr>
                </a:solidFill>
              </a:defRPr>
            </a:lvl1pPr>
          </a:lstStyle>
          <a:p>
            <a:r>
              <a:t>Informācija par pētījumu</a:t>
            </a:r>
          </a:p>
        </p:txBody>
      </p:sp>
      <p:grpSp>
        <p:nvGrpSpPr>
          <p:cNvPr id="138" name="Rounded Rectangle 4"/>
          <p:cNvGrpSpPr/>
          <p:nvPr/>
        </p:nvGrpSpPr>
        <p:grpSpPr>
          <a:xfrm>
            <a:off x="328688" y="1272187"/>
            <a:ext cx="2333177" cy="3904503"/>
            <a:chOff x="0" y="0"/>
            <a:chExt cx="2333175" cy="3904502"/>
          </a:xfrm>
        </p:grpSpPr>
        <p:sp>
          <p:nvSpPr>
            <p:cNvPr id="136" name="Rounded Rectangle"/>
            <p:cNvSpPr/>
            <p:nvPr/>
          </p:nvSpPr>
          <p:spPr>
            <a:xfrm>
              <a:off x="0" y="0"/>
              <a:ext cx="2333176" cy="3904503"/>
            </a:xfrm>
            <a:prstGeom prst="roundRect">
              <a:avLst>
                <a:gd name="adj" fmla="val 16667"/>
              </a:avLst>
            </a:prstGeom>
            <a:solidFill>
              <a:srgbClr val="F2F2F2"/>
            </a:solidFill>
            <a:ln w="12700" cap="flat">
              <a:noFill/>
              <a:miter lim="400000"/>
            </a:ln>
            <a:effectLst>
              <a:outerShdw blurRad="50800" dist="38100" dir="2700000" rotWithShape="0">
                <a:srgbClr val="000000">
                  <a:alpha val="40000"/>
                </a:srgbClr>
              </a:outerShdw>
            </a:effectLst>
          </p:spPr>
          <p:txBody>
            <a:bodyPr wrap="square" lIns="45719" tIns="45719" rIns="45719" bIns="45719" numCol="1" anchor="t">
              <a:noAutofit/>
            </a:bodyPr>
            <a:lstStyle/>
            <a:p>
              <a:pPr>
                <a:spcBef>
                  <a:spcPts val="200"/>
                </a:spcBef>
                <a:defRPr sz="1300" b="0">
                  <a:latin typeface="Arial"/>
                  <a:ea typeface="Arial"/>
                  <a:cs typeface="Arial"/>
                  <a:sym typeface="Arial"/>
                </a:defRPr>
              </a:pPr>
              <a:endParaRPr/>
            </a:p>
          </p:txBody>
        </p:sp>
        <p:sp>
          <p:nvSpPr>
            <p:cNvPr id="137" name="Pētījums:…"/>
            <p:cNvSpPr txBox="1"/>
            <p:nvPr/>
          </p:nvSpPr>
          <p:spPr>
            <a:xfrm>
              <a:off x="113895" y="113895"/>
              <a:ext cx="2105386" cy="361056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a:spcBef>
                  <a:spcPts val="300"/>
                </a:spcBef>
                <a:defRPr sz="1300" b="0">
                  <a:latin typeface="Arial"/>
                  <a:ea typeface="Arial"/>
                  <a:cs typeface="Arial"/>
                  <a:sym typeface="Arial"/>
                </a:defRPr>
              </a:pPr>
              <a:endParaRPr/>
            </a:p>
            <a:p>
              <a:pPr>
                <a:spcBef>
                  <a:spcPts val="300"/>
                </a:spcBef>
                <a:defRPr sz="1300" b="0">
                  <a:latin typeface="Arial"/>
                  <a:ea typeface="Arial"/>
                  <a:cs typeface="Arial"/>
                  <a:sym typeface="Arial"/>
                </a:defRPr>
              </a:pPr>
              <a:r>
                <a:rPr b="1"/>
                <a:t>Pētījums</a:t>
              </a:r>
              <a:r>
                <a:t>:</a:t>
              </a:r>
            </a:p>
            <a:p>
              <a:pPr>
                <a:spcBef>
                  <a:spcPts val="300"/>
                </a:spcBef>
                <a:defRPr sz="1300" b="0">
                  <a:latin typeface="Arial"/>
                  <a:ea typeface="Arial"/>
                  <a:cs typeface="Arial"/>
                  <a:sym typeface="Arial"/>
                </a:defRPr>
              </a:pPr>
              <a:r>
                <a:t>“Sabiedriskās domas pētījums” </a:t>
              </a:r>
            </a:p>
            <a:p>
              <a:pPr>
                <a:spcBef>
                  <a:spcPts val="200"/>
                </a:spcBef>
                <a:defRPr sz="1300" b="0">
                  <a:latin typeface="Arial"/>
                  <a:ea typeface="Arial"/>
                  <a:cs typeface="Arial"/>
                  <a:sym typeface="Arial"/>
                </a:defRPr>
              </a:pPr>
              <a:endParaRPr/>
            </a:p>
            <a:p>
              <a:pPr>
                <a:spcBef>
                  <a:spcPts val="300"/>
                </a:spcBef>
                <a:defRPr sz="1300" b="0">
                  <a:latin typeface="Arial"/>
                  <a:ea typeface="Arial"/>
                  <a:cs typeface="Arial"/>
                  <a:sym typeface="Arial"/>
                </a:defRPr>
              </a:pPr>
              <a:r>
                <a:rPr b="1"/>
                <a:t>Aptauja veikta:</a:t>
              </a:r>
              <a:r>
                <a:t>  </a:t>
              </a:r>
            </a:p>
            <a:p>
              <a:pPr>
                <a:spcBef>
                  <a:spcPts val="300"/>
                </a:spcBef>
                <a:defRPr sz="1300" b="0">
                  <a:latin typeface="Arial"/>
                  <a:ea typeface="Arial"/>
                  <a:cs typeface="Arial"/>
                  <a:sym typeface="Arial"/>
                </a:defRPr>
              </a:pPr>
              <a:r>
                <a:t>VI-IX.2018.</a:t>
              </a:r>
            </a:p>
            <a:p>
              <a:pPr>
                <a:spcBef>
                  <a:spcPts val="200"/>
                </a:spcBef>
                <a:defRPr sz="1300" b="0">
                  <a:latin typeface="Arial"/>
                  <a:ea typeface="Arial"/>
                  <a:cs typeface="Arial"/>
                  <a:sym typeface="Arial"/>
                </a:defRPr>
              </a:pPr>
              <a:endParaRPr/>
            </a:p>
            <a:p>
              <a:pPr>
                <a:spcBef>
                  <a:spcPts val="300"/>
                </a:spcBef>
                <a:defRPr sz="1300" b="0">
                  <a:latin typeface="Arial"/>
                  <a:ea typeface="Arial"/>
                  <a:cs typeface="Arial"/>
                  <a:sym typeface="Arial"/>
                </a:defRPr>
              </a:pPr>
              <a:r>
                <a:rPr b="1"/>
                <a:t>Pasūtītājs</a:t>
              </a:r>
              <a:r>
                <a:t>:</a:t>
              </a:r>
            </a:p>
            <a:p>
              <a:pPr>
                <a:spcBef>
                  <a:spcPts val="300"/>
                </a:spcBef>
                <a:defRPr sz="1300" b="0">
                  <a:latin typeface="Arial"/>
                  <a:ea typeface="Arial"/>
                  <a:cs typeface="Arial"/>
                  <a:sym typeface="Arial"/>
                </a:defRPr>
              </a:pPr>
              <a:r>
                <a:t>Konkurences padome </a:t>
              </a:r>
            </a:p>
            <a:p>
              <a:pPr>
                <a:spcBef>
                  <a:spcPts val="200"/>
                </a:spcBef>
                <a:defRPr sz="1300" b="0">
                  <a:latin typeface="Arial"/>
                  <a:ea typeface="Arial"/>
                  <a:cs typeface="Arial"/>
                  <a:sym typeface="Arial"/>
                </a:defRPr>
              </a:pPr>
              <a:endParaRPr/>
            </a:p>
            <a:p>
              <a:pPr>
                <a:spcBef>
                  <a:spcPts val="300"/>
                </a:spcBef>
                <a:defRPr sz="1300" b="0">
                  <a:latin typeface="Arial"/>
                  <a:ea typeface="Arial"/>
                  <a:cs typeface="Arial"/>
                  <a:sym typeface="Arial"/>
                </a:defRPr>
              </a:pPr>
              <a:r>
                <a:rPr b="1"/>
                <a:t>Izpildītājs</a:t>
              </a:r>
              <a:r>
                <a:t>:</a:t>
              </a:r>
            </a:p>
            <a:p>
              <a:pPr>
                <a:spcBef>
                  <a:spcPts val="300"/>
                </a:spcBef>
                <a:defRPr sz="1300" b="0">
                  <a:latin typeface="Arial"/>
                  <a:ea typeface="Arial"/>
                  <a:cs typeface="Arial"/>
                  <a:sym typeface="Arial"/>
                </a:defRPr>
              </a:pPr>
              <a:r>
                <a:t>JURISCONSULTUS SIA</a:t>
              </a:r>
            </a:p>
            <a:p>
              <a:pPr>
                <a:spcBef>
                  <a:spcPts val="300"/>
                </a:spcBef>
                <a:defRPr sz="1300" b="0">
                  <a:latin typeface="Arial"/>
                  <a:ea typeface="Arial"/>
                  <a:cs typeface="Arial"/>
                  <a:sym typeface="Arial"/>
                </a:defRPr>
              </a:pPr>
              <a:r>
                <a:t>www.jurisconsultus.lv</a:t>
              </a:r>
            </a:p>
          </p:txBody>
        </p:sp>
      </p:grpSp>
      <p:sp>
        <p:nvSpPr>
          <p:cNvPr id="139" name="Mērķis – noskaidrot dažādu respondents grupu informētības līmeni par konkurences politikas un tās īstenošanas jautājumiem.…"/>
          <p:cNvSpPr txBox="1">
            <a:spLocks noGrp="1"/>
          </p:cNvSpPr>
          <p:nvPr>
            <p:ph type="body" idx="4294967295"/>
          </p:nvPr>
        </p:nvSpPr>
        <p:spPr>
          <a:xfrm>
            <a:off x="2490788" y="838200"/>
            <a:ext cx="5956301" cy="5181600"/>
          </a:xfrm>
          <a:prstGeom prst="rect">
            <a:avLst/>
          </a:prstGeom>
        </p:spPr>
        <p:txBody>
          <a:bodyPr lIns="45719" tIns="45719" rIns="45719" bIns="45719"/>
          <a:lstStyle/>
          <a:p>
            <a:pPr marL="742950" lvl="1" indent="-285750">
              <a:spcBef>
                <a:spcPts val="300"/>
              </a:spcBef>
              <a:buFont typeface="Courier New"/>
              <a:buChar char="o"/>
              <a:defRPr sz="1700">
                <a:latin typeface="Arial"/>
                <a:ea typeface="Arial"/>
                <a:cs typeface="Arial"/>
                <a:sym typeface="Arial"/>
              </a:defRPr>
            </a:pPr>
            <a:endParaRPr dirty="0"/>
          </a:p>
          <a:p>
            <a:pPr marL="742950" lvl="1" indent="-285750">
              <a:spcBef>
                <a:spcPts val="1300"/>
              </a:spcBef>
              <a:buChar char="➢"/>
              <a:defRPr sz="1700">
                <a:latin typeface="Arial"/>
                <a:ea typeface="Arial"/>
                <a:cs typeface="Arial"/>
                <a:sym typeface="Arial"/>
              </a:defRPr>
            </a:pPr>
            <a:r>
              <a:rPr b="1" dirty="0" err="1"/>
              <a:t>Mērķis</a:t>
            </a:r>
            <a:r>
              <a:rPr dirty="0"/>
              <a:t> – </a:t>
            </a:r>
            <a:r>
              <a:rPr dirty="0" err="1"/>
              <a:t>noskaidrot</a:t>
            </a:r>
            <a:r>
              <a:rPr dirty="0"/>
              <a:t> </a:t>
            </a:r>
            <a:r>
              <a:rPr dirty="0" err="1"/>
              <a:t>dažādu</a:t>
            </a:r>
            <a:r>
              <a:rPr dirty="0"/>
              <a:t> respondents </a:t>
            </a:r>
            <a:r>
              <a:rPr dirty="0" err="1"/>
              <a:t>grupu</a:t>
            </a:r>
            <a:r>
              <a:rPr dirty="0"/>
              <a:t> </a:t>
            </a:r>
            <a:r>
              <a:rPr dirty="0" err="1"/>
              <a:t>informētības</a:t>
            </a:r>
            <a:r>
              <a:rPr dirty="0"/>
              <a:t> </a:t>
            </a:r>
            <a:r>
              <a:rPr dirty="0" err="1"/>
              <a:t>līmeni</a:t>
            </a:r>
            <a:r>
              <a:rPr dirty="0"/>
              <a:t> par </a:t>
            </a:r>
            <a:r>
              <a:rPr dirty="0" err="1"/>
              <a:t>konkurences</a:t>
            </a:r>
            <a:r>
              <a:rPr dirty="0"/>
              <a:t> </a:t>
            </a:r>
            <a:r>
              <a:rPr dirty="0" err="1"/>
              <a:t>politikas</a:t>
            </a:r>
            <a:r>
              <a:rPr dirty="0"/>
              <a:t> un </a:t>
            </a:r>
            <a:r>
              <a:rPr dirty="0" err="1"/>
              <a:t>tās</a:t>
            </a:r>
            <a:r>
              <a:rPr dirty="0"/>
              <a:t> </a:t>
            </a:r>
            <a:r>
              <a:rPr dirty="0" err="1"/>
              <a:t>īstenošanas</a:t>
            </a:r>
            <a:r>
              <a:rPr dirty="0"/>
              <a:t> </a:t>
            </a:r>
            <a:r>
              <a:rPr dirty="0" err="1"/>
              <a:t>jautājumiem</a:t>
            </a:r>
            <a:r>
              <a:rPr dirty="0"/>
              <a:t>.</a:t>
            </a:r>
          </a:p>
          <a:p>
            <a:pPr marL="742950" lvl="1" indent="-285750">
              <a:spcBef>
                <a:spcPts val="1500"/>
              </a:spcBef>
              <a:buChar char="➢"/>
              <a:defRPr sz="1700">
                <a:latin typeface="Arial"/>
                <a:ea typeface="Arial"/>
                <a:cs typeface="Arial"/>
                <a:sym typeface="Arial"/>
              </a:defRPr>
            </a:pPr>
            <a:r>
              <a:rPr b="1" dirty="0" err="1"/>
              <a:t>Metode</a:t>
            </a:r>
            <a:r>
              <a:rPr dirty="0"/>
              <a:t> – </a:t>
            </a:r>
            <a:r>
              <a:rPr dirty="0" err="1"/>
              <a:t>kvantitatīvs</a:t>
            </a:r>
            <a:r>
              <a:rPr dirty="0"/>
              <a:t> </a:t>
            </a:r>
            <a:r>
              <a:rPr dirty="0" err="1"/>
              <a:t>pētījums</a:t>
            </a:r>
            <a:r>
              <a:rPr dirty="0"/>
              <a:t>, </a:t>
            </a:r>
            <a:r>
              <a:rPr dirty="0" err="1"/>
              <a:t>izmantojot</a:t>
            </a:r>
            <a:r>
              <a:rPr dirty="0"/>
              <a:t> </a:t>
            </a:r>
            <a:r>
              <a:rPr dirty="0" err="1"/>
              <a:t>aptauju</a:t>
            </a:r>
            <a:r>
              <a:rPr dirty="0"/>
              <a:t>.</a:t>
            </a:r>
          </a:p>
          <a:p>
            <a:pPr marL="742950" lvl="1" indent="-285750">
              <a:spcBef>
                <a:spcPts val="1500"/>
              </a:spcBef>
              <a:buChar char="➢"/>
              <a:defRPr sz="1700">
                <a:latin typeface="Arial"/>
                <a:ea typeface="Arial"/>
                <a:cs typeface="Arial"/>
                <a:sym typeface="Arial"/>
              </a:defRPr>
            </a:pPr>
            <a:r>
              <a:rPr b="1" dirty="0" err="1"/>
              <a:t>Aptaujas</a:t>
            </a:r>
            <a:r>
              <a:rPr b="1" dirty="0"/>
              <a:t> </a:t>
            </a:r>
            <a:r>
              <a:rPr b="1" dirty="0" err="1"/>
              <a:t>laiks</a:t>
            </a:r>
            <a:r>
              <a:rPr dirty="0"/>
              <a:t> – 18.06.2018. </a:t>
            </a:r>
            <a:r>
              <a:rPr dirty="0" err="1"/>
              <a:t>līdz</a:t>
            </a:r>
            <a:r>
              <a:rPr dirty="0"/>
              <a:t> 20.09.2018. </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31"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30</a:t>
            </a:fld>
            <a:endParaRPr/>
          </a:p>
        </p:txBody>
      </p:sp>
      <p:sp>
        <p:nvSpPr>
          <p:cNvPr id="332"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33"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34"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35"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(5/6)</a:t>
            </a:r>
          </a:p>
        </p:txBody>
      </p:sp>
      <p:sp>
        <p:nvSpPr>
          <p:cNvPr id="336" name="Iecietības programma…"/>
          <p:cNvSpPr txBox="1"/>
          <p:nvPr/>
        </p:nvSpPr>
        <p:spPr>
          <a:xfrm>
            <a:off x="279400" y="732996"/>
            <a:ext cx="8585200" cy="3868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400">
                <a:latin typeface="Arial"/>
                <a:ea typeface="Arial"/>
                <a:cs typeface="Arial"/>
                <a:sym typeface="Arial"/>
              </a:defRPr>
            </a:pPr>
            <a:r>
              <a:t>Iecietības programma</a:t>
            </a:r>
          </a:p>
          <a:p>
            <a:pPr>
              <a:defRPr sz="1400">
                <a:latin typeface="Arial"/>
                <a:ea typeface="Arial"/>
                <a:cs typeface="Arial"/>
                <a:sym typeface="Arial"/>
              </a:defRPr>
            </a:pPr>
            <a:endParaRPr/>
          </a:p>
          <a:p>
            <a:pPr marL="285750" indent="-285750">
              <a:buSzPct val="100000"/>
              <a:buFont typeface="Arial"/>
              <a:buChar char="•"/>
              <a:defRPr sz="1200" b="0">
                <a:latin typeface="Arial"/>
                <a:ea typeface="Arial"/>
                <a:cs typeface="Arial"/>
                <a:sym typeface="Arial"/>
              </a:defRPr>
            </a:pPr>
            <a:r>
              <a:t>Salīdzinājumā ar 2016.gada aptaujas rezultātiem, kur 44% juridisko biroju pārstāvji novērtēja «iecietības programmas» normatīvo regulējumu kā atbilstošu, tad šogad tikai 12 % respondentu atzina to kā atbilstošu.</a:t>
            </a:r>
          </a:p>
          <a:p>
            <a:pPr marL="285750" indent="-285750">
              <a:buSzPct val="100000"/>
              <a:buFont typeface="Arial"/>
              <a:buChar char="•"/>
              <a:defRPr sz="1200" b="0">
                <a:latin typeface="Arial"/>
                <a:ea typeface="Arial"/>
                <a:cs typeface="Arial"/>
                <a:sym typeface="Arial"/>
              </a:defRPr>
            </a:pPr>
            <a:r>
              <a:t>Atšķirībā no iepriekšējā pētījuma rezultātiem, kur tikai 8% respondentu atzina nepieciešamību veikt papildinājumus «iecietības programmas» normatīvajā regulējumā, šogad nepieciešamību pēc papildinājumu veikšanas ir atzinuši 32% respondentu.</a:t>
            </a:r>
          </a:p>
          <a:p>
            <a:pPr marL="285750" indent="-285750">
              <a:buSzPct val="100000"/>
              <a:buFont typeface="Arial"/>
              <a:buChar char="•"/>
              <a:defRPr sz="1200" b="0">
                <a:latin typeface="Arial"/>
                <a:ea typeface="Arial"/>
                <a:cs typeface="Arial"/>
                <a:sym typeface="Arial"/>
              </a:defRPr>
            </a:pPr>
            <a:r>
              <a:t>Jautājumā par to, vai juridisko biroju pārstāvji savā prakses laikā ir ieteikuši saviem klientiem izmantot «iecietības programmu»,2016.gadā 77% respondentu norādīja, ka šāda situācija nav bijusi, un programmu ieteica izmantot tikai 23% respondentu. Šogad  ir pieaudzis to respondentu skaits (38,5%), kuri ir ieteikuši izmantot saviem klientiem «iecietības programmu» .</a:t>
            </a:r>
          </a:p>
          <a:p>
            <a:pPr marL="285750" indent="-285750">
              <a:buSzPct val="100000"/>
              <a:buFont typeface="Arial"/>
              <a:buChar char="•"/>
              <a:defRPr sz="1200" b="0">
                <a:latin typeface="Arial"/>
                <a:ea typeface="Arial"/>
                <a:cs typeface="Arial"/>
                <a:sym typeface="Arial"/>
              </a:defRPr>
            </a:pPr>
            <a:r>
              <a:t>Jautājumā par to, kādi pasākumi KP būtu jāīsteno, lai “iecietības programma” darbotos, šogad, salīdzinājumā ar 2016.gada rezultātiem, kur galvenais uzsvars tika likts uz to, ka  KP būtu aktīvāk jāvirza “iecietības programmas” piedāvātās iespējas publiskajos medijos (53%), tad šogad 57% respondentu par prioritārāko uzskata «iecietības programmas» aktīvāku virzību procesuālo darbību ietvaros (2016.gadā 15%) un dalību mediju programmās.</a:t>
            </a:r>
          </a:p>
          <a:p>
            <a:pPr marL="285750" indent="-285750">
              <a:buSzPct val="100000"/>
              <a:buFont typeface="Arial"/>
              <a:buChar char="•"/>
              <a:defRPr sz="1200" b="0">
                <a:latin typeface="Arial"/>
                <a:ea typeface="Arial"/>
                <a:cs typeface="Arial"/>
                <a:sym typeface="Arial"/>
              </a:defRPr>
            </a:pPr>
            <a:r>
              <a:t>Arī šogad, tāpat kā 2016. gadā,  par lielākajiem šķēršļiem un barjerām, kas attur tirgus dalībniekus pieteikties programmai, aptaujas dalībnieki uzskata bailes tikt identificētam kā pārkāpuma ziņotājam (25%) (2016.gadā 69%) un neuzticību valsts pārvaldes iestādēm (28,6%) (2016.gadā 69%).</a:t>
            </a:r>
          </a:p>
          <a:p>
            <a:pPr marL="285750" indent="-285750" algn="just">
              <a:spcBef>
                <a:spcPts val="500"/>
              </a:spcBef>
              <a:buClr>
                <a:srgbClr val="7F7F7F"/>
              </a:buClr>
              <a:buSzPct val="100000"/>
              <a:buFont typeface="Arial"/>
              <a:buChar char="•"/>
              <a:defRPr sz="1200" b="0">
                <a:latin typeface="Arial"/>
                <a:ea typeface="Arial"/>
                <a:cs typeface="Arial"/>
                <a:sym typeface="Arial"/>
              </a:defRPr>
            </a:pPr>
            <a:r>
              <a:t>.</a:t>
            </a:r>
          </a:p>
          <a:p>
            <a:pPr lvl="1" indent="457200" algn="just">
              <a:lnSpc>
                <a:spcPct val="115000"/>
              </a:lnSpc>
              <a:spcBef>
                <a:spcPts val="700"/>
              </a:spcBef>
              <a:defRPr sz="1200" b="0">
                <a:latin typeface="Arial"/>
                <a:ea typeface="Arial"/>
                <a:cs typeface="Arial"/>
                <a:sym typeface="Arial"/>
              </a:defRPr>
            </a:pPr>
            <a:r>
              <a: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38"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31</a:t>
            </a:fld>
            <a:endParaRPr/>
          </a:p>
        </p:txBody>
      </p:sp>
      <p:sp>
        <p:nvSpPr>
          <p:cNvPr id="339"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40"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41"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42"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(6/6)</a:t>
            </a:r>
          </a:p>
        </p:txBody>
      </p:sp>
      <p:sp>
        <p:nvSpPr>
          <p:cNvPr id="343" name="Informācijas avoti…"/>
          <p:cNvSpPr txBox="1"/>
          <p:nvPr/>
        </p:nvSpPr>
        <p:spPr>
          <a:xfrm>
            <a:off x="254000" y="1214089"/>
            <a:ext cx="8636000" cy="38304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200">
                <a:latin typeface="Arial"/>
                <a:ea typeface="Arial"/>
                <a:cs typeface="Arial"/>
                <a:sym typeface="Arial"/>
              </a:defRPr>
            </a:pPr>
            <a:r>
              <a:t>Informācijas avoti</a:t>
            </a:r>
          </a:p>
          <a:p>
            <a:pPr>
              <a:defRPr sz="1200" b="0">
                <a:latin typeface="Arial"/>
                <a:ea typeface="Arial"/>
                <a:cs typeface="Arial"/>
                <a:sym typeface="Arial"/>
              </a:defRPr>
            </a:pPr>
            <a:endParaRPr/>
          </a:p>
          <a:p>
            <a:pPr marL="285750" indent="-285750">
              <a:buSzPct val="100000"/>
              <a:buFont typeface="Arial"/>
              <a:buChar char="•"/>
              <a:defRPr sz="1200" b="0">
                <a:latin typeface="Arial"/>
                <a:ea typeface="Arial"/>
                <a:cs typeface="Arial"/>
                <a:sym typeface="Arial"/>
              </a:defRPr>
            </a:pPr>
            <a:r>
              <a:t>Kopumā saglabājas iepriekšējo gadu tendences asociācijas pārstāvju ieradumos informācijas avotu izmantošanā, kā arī  informācijas ieguves organizēšanā saistībā ar konkurences politikas aktualitātēm.</a:t>
            </a:r>
          </a:p>
          <a:p>
            <a:pPr marL="285750" indent="-285750">
              <a:buSzPct val="100000"/>
              <a:buFont typeface="Arial"/>
              <a:buChar char="•"/>
              <a:defRPr sz="1200" b="0">
                <a:latin typeface="Arial"/>
                <a:ea typeface="Arial"/>
                <a:cs typeface="Arial"/>
                <a:sym typeface="Arial"/>
              </a:defRPr>
            </a:pPr>
            <a:r>
              <a:t>Galvenie informācijas ieguves avoti ir KP tīmekļa vietne (23,3%) (201’6.gadā 44%), internets (26,8%) (2016.gadā 73%), un prese 19,6% (2016.gadā 36%) (trīs visbiežāk minētie).</a:t>
            </a:r>
          </a:p>
          <a:p>
            <a:pPr marL="285750" indent="-285750">
              <a:buSzPct val="100000"/>
              <a:buFont typeface="Arial"/>
              <a:buChar char="•"/>
              <a:defRPr sz="1200" b="0">
                <a:latin typeface="Arial"/>
                <a:ea typeface="Arial"/>
                <a:cs typeface="Arial"/>
                <a:sym typeface="Arial"/>
              </a:defRPr>
            </a:pPr>
            <a:r>
              <a:t>KP tīmekļa vietnes www.kp.gov.lv izmantošanas pieredze, gūstot informāciju par Konkurences padomes darbu, šogad, salīdzinājumā ar 2016.gadu, ir palikusi nemainīga un minēta kā otrs galvenais informācijas ieguves avots.</a:t>
            </a:r>
          </a:p>
          <a:p>
            <a:pPr marL="285750" indent="-285750">
              <a:buSzPct val="100000"/>
              <a:buFont typeface="Arial"/>
              <a:buChar char="•"/>
              <a:defRPr sz="1200" b="0">
                <a:latin typeface="Arial"/>
                <a:ea typeface="Arial"/>
                <a:cs typeface="Arial"/>
                <a:sym typeface="Arial"/>
              </a:defRPr>
            </a:pPr>
            <a:endParaRPr/>
          </a:p>
          <a:p>
            <a:pPr>
              <a:defRPr sz="1200">
                <a:latin typeface="Arial"/>
                <a:ea typeface="Arial"/>
                <a:cs typeface="Arial"/>
                <a:sym typeface="Arial"/>
              </a:defRPr>
            </a:pPr>
            <a:r>
              <a:t>Sniegtās informācijas novērtējums</a:t>
            </a:r>
          </a:p>
          <a:p>
            <a:pPr>
              <a:defRPr sz="1200">
                <a:latin typeface="Arial"/>
                <a:ea typeface="Arial"/>
                <a:cs typeface="Arial"/>
                <a:sym typeface="Arial"/>
              </a:defRPr>
            </a:pPr>
            <a:endParaRPr/>
          </a:p>
          <a:p>
            <a:pPr marL="285750" indent="-285750">
              <a:buSzPct val="100000"/>
              <a:buFont typeface="Arial"/>
              <a:buChar char="•"/>
              <a:defRPr sz="1200" b="0">
                <a:latin typeface="Arial"/>
                <a:ea typeface="Arial"/>
                <a:cs typeface="Arial"/>
                <a:sym typeface="Arial"/>
              </a:defRPr>
            </a:pPr>
            <a:r>
              <a:t>Jautājumā par to, vai KP pietiekami informē Latvijas sabiedrību par savām aktivitātēm, salīdzinot ar 2016. gadu, ir samazinājies to juridisko biroju pārstāvju skaits (36%), kuri uzskata, ka informācijas apjoms ir pietiekošs (2016.gadā 48% respondentu), savukārt 64%aptaujas dalībnieku uzskata, ka informācijas apjoms ir nepietiekams (2016. gadā – 48%).</a:t>
            </a:r>
          </a:p>
          <a:p>
            <a:pPr marL="285750" indent="-285750">
              <a:buSzPct val="100000"/>
              <a:buFont typeface="Arial"/>
              <a:buChar char="•"/>
              <a:defRPr sz="1200" b="0">
                <a:latin typeface="Arial"/>
                <a:ea typeface="Arial"/>
                <a:cs typeface="Arial"/>
                <a:sym typeface="Arial"/>
              </a:defRPr>
            </a:pPr>
            <a:r>
              <a:t>KP informatīvo pasākumu lietderības novērtējums, salīdzinājumā ar 2016.gadu, ir būtiski pieaudzis – 84% juridisko biroju pārstāvju uzskata, ka Konkurences padomei būtu lietderīgi organizēt seminārus, konferences vai prezentācijas par konkurences tiesību jautājumiem (2016.gadā 73%).</a:t>
            </a:r>
          </a:p>
          <a:p>
            <a:pPr marL="285750" indent="-285750">
              <a:buSzPct val="100000"/>
              <a:buFont typeface="Arial"/>
              <a:buChar char="•"/>
              <a:defRPr sz="1200" b="0">
                <a:latin typeface="Arial"/>
                <a:ea typeface="Arial"/>
                <a:cs typeface="Arial"/>
                <a:sym typeface="Arial"/>
              </a:defRPr>
            </a:pPr>
            <a:r>
              <a:t>Kā ieteicamās semināru tēmas, salīdzinājumā ar 2016.gadu, kur 81% respondentu minēja konkurences tiesības ES un Latvijā, tad šogad kā galvenās tēmas tiek norādītas iepirkumu pieteikumu specifika (27,7%) un «iecietības programmas» piedāvātās iespējas (27,7%).</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45"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32</a:t>
            </a:fld>
            <a:endParaRPr/>
          </a:p>
        </p:txBody>
      </p:sp>
      <p:sp>
        <p:nvSpPr>
          <p:cNvPr id="346"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47"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48"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49" name="BIEDRĪBAS un NODIBINĀJUMI"/>
          <p:cNvSpPr txBox="1">
            <a:spLocks noGrp="1"/>
          </p:cNvSpPr>
          <p:nvPr>
            <p:ph type="title" idx="4294967295"/>
          </p:nvPr>
        </p:nvSpPr>
        <p:spPr>
          <a:xfrm>
            <a:off x="1216025" y="1118252"/>
            <a:ext cx="7107257" cy="1498949"/>
          </a:xfrm>
          <a:prstGeom prst="rect">
            <a:avLst/>
          </a:prstGeom>
        </p:spPr>
        <p:txBody>
          <a:bodyPr lIns="45719" tIns="45719" rIns="45719" bIns="45719"/>
          <a:lstStyle>
            <a:lvl1pPr>
              <a:defRPr b="1">
                <a:solidFill>
                  <a:srgbClr val="007100"/>
                </a:solidFill>
              </a:defRPr>
            </a:lvl1pPr>
          </a:lstStyle>
          <a:p>
            <a:r>
              <a:t>BIEDRĪBAS un NODIBINĀJUMI</a:t>
            </a:r>
          </a:p>
        </p:txBody>
      </p:sp>
      <p:sp>
        <p:nvSpPr>
          <p:cNvPr id="350" name="Title 4"/>
          <p:cNvSpPr txBox="1"/>
          <p:nvPr/>
        </p:nvSpPr>
        <p:spPr>
          <a:xfrm>
            <a:off x="706437" y="2652497"/>
            <a:ext cx="7731126" cy="892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lgn="ctr">
              <a:defRPr sz="2800">
                <a:solidFill>
                  <a:srgbClr val="00664D"/>
                </a:solidFill>
                <a:effectLst>
                  <a:outerShdw blurRad="38100" dist="38100" dir="2700000" rotWithShape="0">
                    <a:srgbClr val="C0C0C0"/>
                  </a:outerShdw>
                </a:effectLst>
                <a:latin typeface="Arial"/>
                <a:ea typeface="Arial"/>
                <a:cs typeface="Arial"/>
                <a:sym typeface="Arial"/>
              </a:defRPr>
            </a:pPr>
            <a:r>
              <a:t>Salīdzinājums ar 2016. gada </a:t>
            </a:r>
          </a:p>
          <a:p>
            <a:pPr algn="ctr">
              <a:defRPr sz="2800">
                <a:solidFill>
                  <a:srgbClr val="00664D"/>
                </a:solidFill>
                <a:effectLst>
                  <a:outerShdw blurRad="38100" dist="38100" dir="2700000" rotWithShape="0">
                    <a:srgbClr val="C0C0C0"/>
                  </a:outerShdw>
                </a:effectLst>
                <a:latin typeface="Arial"/>
                <a:ea typeface="Arial"/>
                <a:cs typeface="Arial"/>
                <a:sym typeface="Arial"/>
              </a:defRPr>
            </a:pPr>
            <a:r>
              <a:t> pētījuma rezultātiem</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52"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33</a:t>
            </a:fld>
            <a:endParaRPr/>
          </a:p>
        </p:txBody>
      </p:sp>
      <p:sp>
        <p:nvSpPr>
          <p:cNvPr id="353"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54"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55"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56"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(1/8)</a:t>
            </a:r>
          </a:p>
        </p:txBody>
      </p:sp>
      <p:sp>
        <p:nvSpPr>
          <p:cNvPr id="357" name="Saskarsme ar Konkurences padomi…"/>
          <p:cNvSpPr txBox="1"/>
          <p:nvPr/>
        </p:nvSpPr>
        <p:spPr>
          <a:xfrm>
            <a:off x="215900" y="801457"/>
            <a:ext cx="8603556" cy="40612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700"/>
              </a:spcBef>
              <a:defRPr sz="1300">
                <a:latin typeface="Arial"/>
                <a:ea typeface="Arial"/>
                <a:cs typeface="Arial"/>
                <a:sym typeface="Arial"/>
              </a:defRPr>
            </a:pPr>
            <a:r>
              <a:t>Saskarsme 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Analizējot rezultātus saistībā ar dažādu sadarbības ar KP aspektu novērtējumu, 2016.g. aptaujāto asociāciju pārstāvju vidū gandrīz puse (43%) kā saskarsmes ar KP mērķi jeb iemeslu ir norādījuši viedokļa, iebilduma saņemšanu no Konkurences padomes. Gandrīz viena trešā daļa (22%) no respondentiem, kā saskarsmes mērķi min dalību seminārā un jautājumu uzdošanu pa tālruni, un 29% -saņemtu informācijas pieprasījumu.</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šajā gadā (2018.g.) lielākā daļa jeb 22% respondentu kā saskarsmes iemeslu min dalību seminārā un saņemtu KP viedokli/iebildumu (15,6%) vai iesniegtu iesniegumu (18%).</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Asociāciju pārstāvji, kuri ir saskārušies ar KP 2016.gadā, visaugstāk novērtē šādus sadarbības aspektus: (1) ar KP darbinieki ir atsaucīgi, (2) KP rīcībā nodot uzņēmuma komercnoslēpumu ir droši (3) KP darbinieki darbojas savu pilnvaru robežās.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2018.gada pētījumā respondenti papildus šiem aspektiem kā vēl vienu no būtiskiem aspektiem min «KP darbinieki ir kompetenti».</a:t>
            </a:r>
          </a:p>
          <a:p>
            <a:pPr marL="342900" indent="-342900" algn="just">
              <a:lnSpc>
                <a:spcPct val="95000"/>
              </a:lnSpc>
              <a:spcBef>
                <a:spcPts val="700"/>
              </a:spcBef>
              <a:buClr>
                <a:srgbClr val="7F7F7F"/>
              </a:buClr>
              <a:buSzPct val="100000"/>
              <a:buChar char="▪"/>
              <a:defRPr sz="1300">
                <a:latin typeface="Arial"/>
                <a:ea typeface="Arial"/>
                <a:cs typeface="Arial"/>
                <a:sym typeface="Arial"/>
              </a:defRPr>
            </a:pPr>
            <a:r>
              <a:t>Informētība par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Informāciju par KP 2016.gadā ir saņēmuši aptuveni viena trešā daļa (30%) no respondentiem, no tiem aptuveni puse kā saņemtās informācijas saturu ir minējuši informāciju par (1) izvērtētu apvienošanos un (2)izteiktu viedokli par aktuālu problēmu tirgū.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2018.gadā informāciju no KP ir saņēmuši tikai 8% no respondentiem un papildus augstāk minētajam informācijas saturam, 18,2% respondentu norāda arī publiskotu tirgus uzraudzību.</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59"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34</a:t>
            </a:fld>
            <a:endParaRPr/>
          </a:p>
        </p:txBody>
      </p:sp>
      <p:sp>
        <p:nvSpPr>
          <p:cNvPr id="360"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61"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62"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63"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(2/8)</a:t>
            </a:r>
          </a:p>
        </p:txBody>
      </p:sp>
      <p:sp>
        <p:nvSpPr>
          <p:cNvPr id="364" name="Priekšstati par konkurences tiesību regulējumu…"/>
          <p:cNvSpPr txBox="1"/>
          <p:nvPr/>
        </p:nvSpPr>
        <p:spPr>
          <a:xfrm>
            <a:off x="292100" y="747918"/>
            <a:ext cx="8559801" cy="31523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1000"/>
              </a:spcBef>
              <a:defRPr sz="1400" b="0">
                <a:latin typeface="Arial"/>
                <a:ea typeface="Arial"/>
                <a:cs typeface="Arial"/>
                <a:sym typeface="Arial"/>
              </a:defRPr>
            </a:pPr>
            <a:r>
              <a:t>Priekšstati par konkurences tiesību regulējumu</a:t>
            </a:r>
          </a:p>
          <a:p>
            <a:pPr marL="342900" indent="-342900" algn="just">
              <a:spcBef>
                <a:spcPts val="1000"/>
              </a:spcBef>
              <a:buClr>
                <a:srgbClr val="7F7F7F"/>
              </a:buClr>
              <a:buSzPct val="100000"/>
              <a:buChar char="▪"/>
              <a:defRPr sz="1300" b="0">
                <a:latin typeface="Arial"/>
                <a:ea typeface="Arial"/>
                <a:cs typeface="Arial"/>
                <a:sym typeface="Arial"/>
              </a:defRPr>
            </a:pPr>
            <a:r>
              <a:t>Saistībā ar konkurences tiesību regulējumiem Latvijā 2016.gadā respondenti norādīja, ka visatbilstošākie apgalvojumi attiecībā uz konkurences tiesību regulējumiem Latvijā ir (1) ir aizliegtas tirgus dalībnieku vienošanās par cenu vai tarifu noteikšanu, kā arī informācijas apmaiņu attiecībā uz cenām (97%); (2) tirgus dalībniekam, kas atrodas dominējošā stāvoklī, ir aizliegts jebkādā veidā ļaunprātīgi to izmantot (70%); (3) valsts un pašvaldības iestādes nedrīkst diskriminēt uzņēmējus un radīt nepamatotas konkurences priekšrocības (70%).</a:t>
            </a:r>
          </a:p>
          <a:p>
            <a:pPr marL="342900" indent="-342900" algn="just">
              <a:spcBef>
                <a:spcPts val="1000"/>
              </a:spcBef>
              <a:buClr>
                <a:srgbClr val="7F7F7F"/>
              </a:buClr>
              <a:buSzPct val="100000"/>
              <a:buChar char="▪"/>
              <a:defRPr sz="1300" b="0">
                <a:latin typeface="Arial"/>
                <a:ea typeface="Arial"/>
                <a:cs typeface="Arial"/>
                <a:sym typeface="Arial"/>
              </a:defRPr>
            </a:pPr>
            <a:r>
              <a:t>Savukārt 2018.gadā attiecībā uz konkurences tiesību regulējumiem Latvijā, salīdzinot ar iepriekšējo gadu pētījumu, būtiskas atšķirības nav novērojamas, mainījies ir tikai to procentuālais sadalījums, kā visatbilstošāko apgalvojumu minot «valsts un pašvaldības iestādes nedrīkst diskriminēt uzņēmējus un radīt nepamatotas konkurences priekšrocības» (76%).</a:t>
            </a:r>
          </a:p>
          <a:p>
            <a:pPr marL="342900" indent="-342900" algn="just">
              <a:spcBef>
                <a:spcPts val="1000"/>
              </a:spcBef>
              <a:buClr>
                <a:srgbClr val="7F7F7F"/>
              </a:buClr>
              <a:buSzPct val="100000"/>
              <a:buChar char="▪"/>
              <a:defRPr sz="1300" b="0">
                <a:latin typeface="Arial"/>
                <a:ea typeface="Arial"/>
                <a:cs typeface="Arial"/>
                <a:sym typeface="Arial"/>
              </a:defRPr>
            </a:pPr>
            <a:r>
              <a:t>2016.gadā respondenti visbiežāk (gandrīz divas trešdaļas) kā neatbilstošu apgalvojumu uzskata tirgus dalībnieku vienošanās par tirgu sadali, ņemot vērā klientu grupu specifiku (67%), savukārt 2018.gadā joprojām kā visneatbilstošākais apgalvojums tiek norādīts tirgus dalībnieku vienošanās par tirgus sadali (68%).</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66"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35</a:t>
            </a:fld>
            <a:endParaRPr/>
          </a:p>
        </p:txBody>
      </p:sp>
      <p:sp>
        <p:nvSpPr>
          <p:cNvPr id="367"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68"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69"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70"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(3/8)</a:t>
            </a:r>
          </a:p>
        </p:txBody>
      </p:sp>
      <p:sp>
        <p:nvSpPr>
          <p:cNvPr id="371" name="Konkurences padomes lēmumu novērtējums…"/>
          <p:cNvSpPr txBox="1"/>
          <p:nvPr/>
        </p:nvSpPr>
        <p:spPr>
          <a:xfrm>
            <a:off x="292100" y="845094"/>
            <a:ext cx="8432900" cy="39994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800"/>
              </a:spcBef>
              <a:defRPr sz="1400" b="0">
                <a:latin typeface="Arial"/>
                <a:ea typeface="Arial"/>
                <a:cs typeface="Arial"/>
                <a:sym typeface="Arial"/>
              </a:defRPr>
            </a:pPr>
            <a:r>
              <a:t>Konkurences padomes lēmumu novērtējums</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Salīdzinot ar 2016.gadu, kur 60% no aptaujas dalībniekiem, kuriem ir bijusi saskare ar Konkurences padomi, bija iepazinušies ar KP lēmumiem regulāri vai ir izskatījuši vienu vai vairākus interesējošos KP pieņemtos lēmumus, 2018.gadā respondentu skaits, kuri iepazīstas ar KP lēmumiem ir saglabājies gandrīz nemainīgs (53%).</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ir vērtējuši KP lēmumu kvalitāti pēc vairākiem aspektiem. Līdzīgi kā 2016. gadā veiktajā pētījumā, arī šogad visaugstāk novērtēto rādītāju vidū ir skaidri saprotama konkurences tiesību normatīvo aktu piemērošana (65% pilnībā vai drīzāk piekrīt) (2016.gadā 77% pilnībā vai drīzāk piekrīt), skaidrs un saprotams juridiskais pamatojums (69% pilnībā vai drīzāk piekrīt) (2016. gadā 78% pilnībā vai drīzāk piekrīt ).</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 Analizējot asociāciju pārstāvju viedokli par KP pieņemto lēmumu ietekmi uz tirgu, jāatzīmē, ka samazinājies to respondentu skaits, kuri uzskata, ka KP pieņemto lēmumu ietekme uz tirgu ir pozitīva  (2016. gadā 89%, savukārt 2018.gadā  tikai 61,2%). Lēmumu ietekmi uz tirgu kā negatīvu novērtē 7,7% (2016. gadā 6%).</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Respondenti kā ieteikumus lēmumu kvalitātes uzlabošanai arī 2018.gadā visbiežāk atzīmē plašāku informācijas izklāstu un vairāk informācijas par nacionāliem tirgus dalībniekiem.</a:t>
            </a:r>
          </a:p>
          <a:p>
            <a:pPr marL="342900" indent="-342900" algn="just">
              <a:lnSpc>
                <a:spcPct val="115000"/>
              </a:lnSpc>
              <a:spcBef>
                <a:spcPts val="700"/>
              </a:spcBef>
              <a:buClr>
                <a:srgbClr val="7F7F7F"/>
              </a:buClr>
              <a:buSzPct val="100000"/>
              <a:buChar char="▪"/>
              <a:defRPr sz="1200" b="0">
                <a:latin typeface="Arial"/>
                <a:ea typeface="Arial"/>
                <a:cs typeface="Arial"/>
                <a:sym typeface="Arial"/>
              </a:defRPr>
            </a:pPr>
            <a:r>
              <a:t>Kā citus ieteikumus uzņēmēji min:</a:t>
            </a:r>
          </a:p>
          <a:p>
            <a:pPr marL="800100" lvl="1" indent="-342900" algn="just">
              <a:lnSpc>
                <a:spcPct val="115000"/>
              </a:lnSpc>
              <a:spcBef>
                <a:spcPts val="700"/>
              </a:spcBef>
              <a:buClr>
                <a:srgbClr val="7F7F7F"/>
              </a:buClr>
              <a:buSzPct val="100000"/>
              <a:buFont typeface="Arial"/>
              <a:buChar char="•"/>
              <a:defRPr sz="1200" b="0">
                <a:latin typeface="Arial"/>
                <a:ea typeface="Arial"/>
                <a:cs typeface="Arial"/>
                <a:sym typeface="Arial"/>
              </a:defRPr>
            </a:pPr>
            <a:r>
              <a:t>Atbilstošu ekspertu piesaiste;</a:t>
            </a:r>
          </a:p>
          <a:p>
            <a:pPr marL="800100" lvl="1" indent="-342900" algn="just">
              <a:lnSpc>
                <a:spcPct val="115000"/>
              </a:lnSpc>
              <a:spcBef>
                <a:spcPts val="700"/>
              </a:spcBef>
              <a:buClr>
                <a:srgbClr val="7F7F7F"/>
              </a:buClr>
              <a:buSzPct val="100000"/>
              <a:buFont typeface="Arial"/>
              <a:buChar char="•"/>
              <a:defRPr sz="1200" b="0">
                <a:latin typeface="Arial"/>
                <a:ea typeface="Arial"/>
                <a:cs typeface="Arial"/>
                <a:sym typeface="Arial"/>
              </a:defRPr>
            </a:pPr>
            <a:r>
              <a:t>Zemākās cenas atbilstības novērtējums proporcionāli veicamajam darba apjomam.</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73"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36</a:t>
            </a:fld>
            <a:endParaRPr/>
          </a:p>
        </p:txBody>
      </p:sp>
      <p:sp>
        <p:nvSpPr>
          <p:cNvPr id="374"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75"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76"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77"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(4/8)</a:t>
            </a:r>
          </a:p>
        </p:txBody>
      </p:sp>
      <p:sp>
        <p:nvSpPr>
          <p:cNvPr id="378" name="Informācijas pieprasījumu novērtējums…"/>
          <p:cNvSpPr txBox="1"/>
          <p:nvPr/>
        </p:nvSpPr>
        <p:spPr>
          <a:xfrm>
            <a:off x="234155" y="963582"/>
            <a:ext cx="8541992" cy="40938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115000"/>
              </a:lnSpc>
              <a:spcBef>
                <a:spcPts val="900"/>
              </a:spcBef>
              <a:defRPr sz="1300">
                <a:latin typeface="Arial"/>
                <a:ea typeface="Arial"/>
                <a:cs typeface="Arial"/>
                <a:sym typeface="Arial"/>
              </a:defRPr>
            </a:pPr>
            <a:r>
              <a:t>Informācijas pieprasījumu novērtējums</a:t>
            </a:r>
          </a:p>
          <a:p>
            <a:pPr marL="342900" indent="-342900" algn="just">
              <a:spcBef>
                <a:spcPts val="800"/>
              </a:spcBef>
              <a:buClr>
                <a:srgbClr val="7F7F7F"/>
              </a:buClr>
              <a:buSzPct val="100000"/>
              <a:buChar char="▪"/>
              <a:defRPr sz="1200" b="0">
                <a:latin typeface="Arial"/>
                <a:ea typeface="Arial"/>
                <a:cs typeface="Arial"/>
                <a:sym typeface="Arial"/>
              </a:defRPr>
            </a:pPr>
            <a:r>
              <a:t>Informācijas pieprasījumu kvalitātes novērtējums ir ievērojami augstāks nekā iepriekšējā gada rezultātos. Šogad 66,7% respondentu pieprasījumu kvalitāti novērtē kā drīzāk augstu (55% respondentu 2016. gadā). Savukārt informācijas pieprasījumu kvalitāti kā zemu vai drīzāk zemu arī šogad, tāpat kā 2016.gadā, nenovērtē neviens no respondentiem. </a:t>
            </a:r>
          </a:p>
          <a:p>
            <a:pPr marL="342900" indent="-342900" algn="just">
              <a:spcBef>
                <a:spcPts val="800"/>
              </a:spcBef>
              <a:buClr>
                <a:srgbClr val="7F7F7F"/>
              </a:buClr>
              <a:buSzPct val="100000"/>
              <a:buChar char="▪"/>
              <a:defRPr sz="1200" b="0">
                <a:latin typeface="Arial"/>
                <a:ea typeface="Arial"/>
                <a:cs typeface="Arial"/>
                <a:sym typeface="Arial"/>
              </a:defRPr>
            </a:pPr>
            <a:r>
              <a:t>Atbilžu sagatavošanas procesa novērtējumā salīdzinājumā ar 2016. gadu 33,3% respondentu  (33% respondentu 2016.gadā) atzīmējuši, ka atbilžu sagatavošana uz informācijas pieprasījumu ir bijusi vienkārša un ātra. Šogad neviens no respondentiem nav norādījis, ka atbilžu sagatavošana ir novērtējama kā pārlieku apgrūtinoša (2016.gadā 22%).</a:t>
            </a:r>
          </a:p>
          <a:p>
            <a:pPr algn="just">
              <a:spcBef>
                <a:spcPts val="900"/>
              </a:spcBef>
              <a:defRPr sz="1300">
                <a:latin typeface="Arial"/>
                <a:ea typeface="Arial"/>
                <a:cs typeface="Arial"/>
                <a:sym typeface="Arial"/>
              </a:defRPr>
            </a:pPr>
            <a:r>
              <a:t>Konkurences padomes darbību efektivitāte</a:t>
            </a:r>
          </a:p>
          <a:p>
            <a:pPr marL="342900" indent="-342900" algn="just">
              <a:spcBef>
                <a:spcPts val="800"/>
              </a:spcBef>
              <a:buClr>
                <a:srgbClr val="7F7F7F"/>
              </a:buClr>
              <a:buSzPct val="100000"/>
              <a:buChar char="▪"/>
              <a:defRPr sz="1200" b="0">
                <a:latin typeface="Arial"/>
                <a:ea typeface="Arial"/>
                <a:cs typeface="Arial"/>
                <a:sym typeface="Arial"/>
              </a:defRPr>
            </a:pPr>
            <a:r>
              <a:t>Lai noskaidrotu mērķauditorijas vērtējumu saistībā ar KP darbību ietekmes efektivitāti konkurences situācijas uzlabošanai tirgos, asociāciju pārstāvjiem tika lūgts sarindot prioritārā secībā piecas no KP darbībām. 2016.gadā vislielākā ietekme bija šādām darbībām:  (1) KP pieņemtajiem lēmumiem par atklātiem Konkurences likuma pārkāpumiem, (3) veiktajai tirgus uzraudzībai, un (2) KP piemērotajiem sodiem par atklātiem konkurences likuma pārkāpumiem.</a:t>
            </a:r>
          </a:p>
          <a:p>
            <a:pPr marL="342900" indent="-342900" algn="just">
              <a:spcBef>
                <a:spcPts val="800"/>
              </a:spcBef>
              <a:buClr>
                <a:srgbClr val="7F7F7F"/>
              </a:buClr>
              <a:buSzPct val="100000"/>
              <a:buChar char="▪"/>
              <a:defRPr sz="1200" b="0">
                <a:latin typeface="Arial"/>
                <a:ea typeface="Arial"/>
                <a:cs typeface="Arial"/>
                <a:sym typeface="Arial"/>
              </a:defRPr>
            </a:pPr>
            <a:r>
              <a:t>Šī gada pētījuma rezultāti liecina par to, ka, salīdzinot ar 2016.gadu, nav mainījies šo darbību prioritārais sadalījums.</a:t>
            </a:r>
          </a:p>
          <a:p>
            <a:pPr marL="342900" indent="-342900" algn="just">
              <a:spcBef>
                <a:spcPts val="800"/>
              </a:spcBef>
              <a:buClr>
                <a:srgbClr val="7F7F7F"/>
              </a:buClr>
              <a:buSzPct val="100000"/>
              <a:buChar char="▪"/>
              <a:defRPr sz="1200" b="0">
                <a:latin typeface="Arial"/>
                <a:ea typeface="Arial"/>
                <a:cs typeface="Arial"/>
                <a:sym typeface="Arial"/>
              </a:defRPr>
            </a:pPr>
            <a:r>
              <a:t>Jautājumā par to, kā KP darbība ietekmē situāciju tirgos 76 % respondentu uzskata, ka ietekme ir pozitīva, kas ir ļoti tuvu 2016.gada rādītājiem (80% respondentu 2016.gadā). Tikai 16% asociāciju pārstāvju uzskata, ka KP neietekmē situāciju tirgos (17% respondentu 2016.gadā).</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80"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37</a:t>
            </a:fld>
            <a:endParaRPr/>
          </a:p>
        </p:txBody>
      </p:sp>
      <p:sp>
        <p:nvSpPr>
          <p:cNvPr id="381"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82"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83"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84"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(5/8)</a:t>
            </a:r>
          </a:p>
        </p:txBody>
      </p:sp>
      <p:sp>
        <p:nvSpPr>
          <p:cNvPr id="385" name="Konkurences padomes darbības novērtējums…"/>
          <p:cNvSpPr txBox="1"/>
          <p:nvPr/>
        </p:nvSpPr>
        <p:spPr>
          <a:xfrm>
            <a:off x="304800" y="847250"/>
            <a:ext cx="8429874" cy="3029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spcBef>
                <a:spcPts val="600"/>
              </a:spcBef>
              <a:defRPr sz="1300">
                <a:latin typeface="Arial"/>
                <a:ea typeface="Arial"/>
                <a:cs typeface="Arial"/>
                <a:sym typeface="Arial"/>
              </a:defRPr>
            </a:pPr>
            <a:r>
              <a:t>Konkurences padomes darbības novērtējums</a:t>
            </a:r>
          </a:p>
          <a:p>
            <a:pPr marL="342900" indent="-342900" algn="just">
              <a:spcBef>
                <a:spcPts val="600"/>
              </a:spcBef>
              <a:buClr>
                <a:srgbClr val="7F7F7F"/>
              </a:buClr>
              <a:buSzPct val="100000"/>
              <a:buChar char="▪"/>
              <a:defRPr sz="1300" b="0">
                <a:latin typeface="Arial"/>
                <a:ea typeface="Arial"/>
                <a:cs typeface="Arial"/>
                <a:sym typeface="Arial"/>
              </a:defRPr>
            </a:pPr>
            <a:r>
              <a:t>Jautājumā par KP piemēroto sodu samērīgumu vairāk kā puse (73%) respondentu uzskata, ka piemērotie sodi ir samērīgi, kas ir ievērojami vairāk salīdzinājumā ar 2016.gada rezultātiem, kur uz sodu samērīgumu norādīja mazāk kā puse respondentu (2016.gadā 44%). Šogad tikai 11,5% mazāks skaits respondentu (10%) norāda, ka sodu samēram jābūt lielākam (2016.gadā 28%).</a:t>
            </a:r>
          </a:p>
          <a:p>
            <a:pPr marL="342900" indent="-342900" algn="just">
              <a:spcBef>
                <a:spcPts val="600"/>
              </a:spcBef>
              <a:buClr>
                <a:srgbClr val="7F7F7F"/>
              </a:buClr>
              <a:buSzPct val="100000"/>
              <a:buChar char="▪"/>
              <a:defRPr sz="1300" b="0">
                <a:latin typeface="Arial"/>
                <a:ea typeface="Arial"/>
                <a:cs typeface="Arial"/>
                <a:sym typeface="Arial"/>
              </a:defRPr>
            </a:pPr>
            <a:r>
              <a:t>Salīdzinot ar 2016.gada aptaujas rezultātiem, kur vairāk kā puse jeb 88% no aptaujas dalībniekiem uzskatīja, ka visefektīvākais veids kā iegūt informāciju par iespējamiem konkurences tiesību pārkāpumiem ir informācijas iegūšana no patērētājiem, tad šogad to kā visefektīvāko veidu min tikai 23,3% respondentu, norādot, ka vienlīdz efektīvs informācijas iegūšanas veids ir no uzņēmējiem (23,3%). </a:t>
            </a:r>
          </a:p>
          <a:p>
            <a:pPr marL="342900" indent="-342900" algn="just">
              <a:spcBef>
                <a:spcPts val="400"/>
              </a:spcBef>
              <a:buClr>
                <a:srgbClr val="7F7F7F"/>
              </a:buClr>
              <a:buSzPct val="100000"/>
              <a:buChar char="▪"/>
              <a:defRPr sz="1300">
                <a:latin typeface="Arial"/>
                <a:ea typeface="Arial"/>
                <a:cs typeface="Arial"/>
                <a:sym typeface="Arial"/>
              </a:defRPr>
            </a:pPr>
            <a:endParaRPr/>
          </a:p>
          <a:p>
            <a:pPr marL="342900" indent="-342900" algn="just">
              <a:spcBef>
                <a:spcPts val="600"/>
              </a:spcBef>
              <a:buClr>
                <a:srgbClr val="7F7F7F"/>
              </a:buClr>
              <a:buSzPct val="100000"/>
              <a:buChar char="▪"/>
              <a:defRPr sz="1300">
                <a:latin typeface="Arial"/>
                <a:ea typeface="Arial"/>
                <a:cs typeface="Arial"/>
                <a:sym typeface="Arial"/>
              </a:defRPr>
            </a:pPr>
            <a:r>
              <a:t>Kā papildu informācijas ieguves avotus min:</a:t>
            </a:r>
          </a:p>
          <a:p>
            <a:pPr marL="285750" indent="-285750" algn="just">
              <a:spcBef>
                <a:spcPts val="600"/>
              </a:spcBef>
              <a:buClr>
                <a:srgbClr val="7F7F7F"/>
              </a:buClr>
              <a:buSzPct val="100000"/>
              <a:buFont typeface="Arial"/>
              <a:buChar char="•"/>
              <a:defRPr sz="1300" b="0">
                <a:latin typeface="Arial"/>
                <a:ea typeface="Arial"/>
                <a:cs typeface="Arial"/>
                <a:sym typeface="Arial"/>
              </a:defRPr>
            </a:pPr>
            <a:r>
              <a:t>Analītiskā darba veikšanu tirgus izpētes nolūkos;</a:t>
            </a:r>
          </a:p>
          <a:p>
            <a:pPr marL="285750" indent="-285750" algn="just">
              <a:spcBef>
                <a:spcPts val="600"/>
              </a:spcBef>
              <a:buClr>
                <a:srgbClr val="7F7F7F"/>
              </a:buClr>
              <a:buSzPct val="100000"/>
              <a:buFont typeface="Arial"/>
              <a:buChar char="•"/>
              <a:defRPr sz="1300" b="0">
                <a:latin typeface="Arial"/>
                <a:ea typeface="Arial"/>
                <a:cs typeface="Arial"/>
                <a:sym typeface="Arial"/>
              </a:defRPr>
            </a:pPr>
            <a:r>
              <a:t>Proaktīvas darbības attiecībā pret tirgus uzņēmumiem, kuri ir atkarīgi no uzņēmuma rīcības.</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87"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38</a:t>
            </a:fld>
            <a:endParaRPr/>
          </a:p>
        </p:txBody>
      </p:sp>
      <p:sp>
        <p:nvSpPr>
          <p:cNvPr id="388"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89"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90"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91"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(6/8)</a:t>
            </a:r>
          </a:p>
        </p:txBody>
      </p:sp>
      <p:sp>
        <p:nvSpPr>
          <p:cNvPr id="392" name="Svarīgākās nozares un tirgi…"/>
          <p:cNvSpPr txBox="1"/>
          <p:nvPr/>
        </p:nvSpPr>
        <p:spPr>
          <a:xfrm>
            <a:off x="342900" y="868259"/>
            <a:ext cx="8361512" cy="37244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400"/>
              </a:spcBef>
              <a:defRPr sz="1300">
                <a:latin typeface="Arial"/>
                <a:ea typeface="Arial"/>
                <a:cs typeface="Arial"/>
                <a:sym typeface="Arial"/>
              </a:defRPr>
            </a:pPr>
            <a:r>
              <a:t>Svarīgākās nozares un tirgi</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Gan šajā, gan arī iepriekšējā pētījumā enerģētika tiek norādīta kā nozare ar konkurences problēmām, kurai būtu jāpievērš vislielākā uzmanība.</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Pārējo problemātiskāko nozaru vidū šogad tiek ierindotas būvniecība (2.vieta), medicīna (3.vieta). Divas nozares, kurām pēc aptaujas dalībnieku domām var tikt veltīta mazāka (salīdzinot ar iepriekš veikto pētījumu), joprojām ir mežsaimniecība un tūrisms.</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Salīdzinājumā ar iepriekš veiktā pētījuma rezultātiem, šogad mazāk kā puse respondentu (28,6%) uzskata, ka aktuālākā problēma tirgos ir publisko personu, tai skaitā valsts un pašvaldību uzņēmumu iesaistīšanās komercdarbībā (2016.gadā 50%) , kā aktuālāku problēmu respondenti joprojām min iepirkumu karteļus – 30% (2016.gadā 30%).</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Jautājumā par to, vai KP aktuālās problēmas tirgos risina pietiekami, joprojām lielākā daļa (63,8%) respondentu uzskata, ka problēmas tiek risinātas nepietiekami, kas ir ļoti tuvu 2016.gada rādītājiem (2016.gadā 70%). Tikai 24% norāda, ka aptaujas dalībnieku uzskata, ka problēmas tiek risinātas pietiekami (2016.gadā 23%). </a:t>
            </a:r>
          </a:p>
          <a:p>
            <a:pPr marL="342900" indent="-342900" algn="just">
              <a:lnSpc>
                <a:spcPct val="95000"/>
              </a:lnSpc>
              <a:spcBef>
                <a:spcPts val="400"/>
              </a:spcBef>
              <a:defRPr sz="1300">
                <a:latin typeface="Arial"/>
                <a:ea typeface="Arial"/>
                <a:cs typeface="Arial"/>
                <a:sym typeface="Arial"/>
              </a:defRPr>
            </a:pPr>
            <a:r>
              <a:t>Svarīgākie jautājumi</a:t>
            </a:r>
          </a:p>
          <a:p>
            <a:pPr marL="342900" indent="-342900" algn="just">
              <a:lnSpc>
                <a:spcPct val="95000"/>
              </a:lnSpc>
              <a:spcBef>
                <a:spcPts val="400"/>
              </a:spcBef>
              <a:buClr>
                <a:srgbClr val="7F7F7F"/>
              </a:buClr>
              <a:buSzPct val="100000"/>
              <a:buChar char="▪"/>
              <a:defRPr sz="1300" b="0">
                <a:latin typeface="Arial"/>
                <a:ea typeface="Arial"/>
                <a:cs typeface="Arial"/>
                <a:sym typeface="Arial"/>
              </a:defRPr>
            </a:pPr>
            <a:r>
              <a:t>2016.gada veiktajā pētījumā pie svarīgākajiem jautājumiem, kuriem KP būtu jāpievērš galvenā uzmanība, asociāciju pārstāvji kā pirmo ierindoja vēršanos pret publisko personu nepamatotu konkurences kropļošanu ar tās lēmumiem vai darbībām, kas šogad palmcis nemainīgi. </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394"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39</a:t>
            </a:fld>
            <a:endParaRPr/>
          </a:p>
        </p:txBody>
      </p:sp>
      <p:sp>
        <p:nvSpPr>
          <p:cNvPr id="395"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396"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397"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398"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(7/8)</a:t>
            </a:r>
          </a:p>
        </p:txBody>
      </p:sp>
      <p:sp>
        <p:nvSpPr>
          <p:cNvPr id="399" name="Iecietības programma…"/>
          <p:cNvSpPr txBox="1"/>
          <p:nvPr/>
        </p:nvSpPr>
        <p:spPr>
          <a:xfrm>
            <a:off x="215900" y="835820"/>
            <a:ext cx="8606582" cy="36623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600">
                <a:latin typeface="Arial"/>
                <a:ea typeface="Arial"/>
                <a:cs typeface="Arial"/>
                <a:sym typeface="Arial"/>
              </a:defRPr>
            </a:pPr>
            <a:r>
              <a:t>Iecietības programma</a:t>
            </a:r>
          </a:p>
          <a:p>
            <a:pPr>
              <a:defRPr sz="1600">
                <a:latin typeface="Arial"/>
                <a:ea typeface="Arial"/>
                <a:cs typeface="Arial"/>
                <a:sym typeface="Arial"/>
              </a:defRPr>
            </a:pPr>
            <a:endParaRPr/>
          </a:p>
          <a:p>
            <a:pPr marL="285750" indent="-285750">
              <a:buSzPct val="100000"/>
              <a:buFont typeface="Arial"/>
              <a:buChar char="•"/>
              <a:defRPr sz="1300" b="0">
                <a:latin typeface="Arial"/>
                <a:ea typeface="Arial"/>
                <a:cs typeface="Arial"/>
                <a:sym typeface="Arial"/>
              </a:defRPr>
            </a:pPr>
            <a:r>
              <a:t>Salīdzinājumā ar 2016.gada aptaujas rezultātiem, kur 40% asociācijas pārstāvju zina vai ir dzirdējuši par «iecietības programmu», tad šogad novērojams, ka ir samazinājusies asociācijas pārstāvju informētība par “iecietības programmu”– 21% zina vai ir dzirdējuši par to.</a:t>
            </a:r>
          </a:p>
          <a:p>
            <a:pPr marL="285750" indent="-285750">
              <a:buSzPct val="100000"/>
              <a:buFont typeface="Arial"/>
              <a:buChar char="•"/>
              <a:defRPr sz="1300" b="0">
                <a:latin typeface="Arial"/>
                <a:ea typeface="Arial"/>
                <a:cs typeface="Arial"/>
                <a:sym typeface="Arial"/>
              </a:defRPr>
            </a:pPr>
            <a:r>
              <a:t>Jautājumā par to, kādi pasākumi KP būtu jāīsteno, lai “iecietības programma” darbotos, šogad, salīdzinājumā ar 2016.gada rezultātiem, kur galvenais uzsvars tika likts uz «iecietības programmas» aktīvāku virzību procesuālo darbību ietvaros (83%), tad šogad  41,7% respondentu par prioritārāko uzskata, ka KP būtu aktīvāk jāvirza “iecietības programmas” piedāvātās iespējas publiskajos medijos (2016.gadā 75%), 25% respondentu uzskata, ka KP būtu aktīvāk jāvirza “iecietības programmas” piedāvātās iespējas sociālajos tīklos (2016.gadā 33%).</a:t>
            </a:r>
          </a:p>
          <a:p>
            <a:pPr marL="285750" indent="-285750">
              <a:buSzPct val="100000"/>
              <a:buFont typeface="Arial"/>
              <a:buChar char="•"/>
              <a:defRPr sz="1300" b="0">
                <a:latin typeface="Arial"/>
                <a:ea typeface="Arial"/>
                <a:cs typeface="Arial"/>
                <a:sym typeface="Arial"/>
              </a:defRPr>
            </a:pPr>
            <a:r>
              <a:t>2016. gadā par lielākajiem šķēršļiem un barjerām, kas attur tirgus dalībniekus pieteikties programmai, aptaujas dalībnieki uzskatīja bailes tikt identificētam kā pārkāpuma ziņotājam (100%), savukārt šogad kā nozīmīgākie šķēršļi tiek minēti neuzticība valsts pārvaldes iestādēm (21%) un neticība saņemt naudas soda atbrīvojumu (21%). </a:t>
            </a:r>
          </a:p>
          <a:p>
            <a:pPr marL="285750" indent="-285750">
              <a:buSzPct val="100000"/>
              <a:buFont typeface="Arial"/>
              <a:buChar char="•"/>
              <a:defRPr sz="1300" b="0">
                <a:latin typeface="Arial"/>
                <a:ea typeface="Arial"/>
                <a:cs typeface="Arial"/>
                <a:sym typeface="Arial"/>
              </a:defRPr>
            </a:pPr>
            <a:r>
              <a:t>Salīdzinot ar 2016.gadu, novērojams, ka ievērojami pieaugusi uzticēšanās KP no asociāciju pārstāvju puses: kā galveno atturēšanās iemeslu attiecībā uz dalību programmā to šogad min vairs tikai 12,8% respondentu (2016.gadā 42%).</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41"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142"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43"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44"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45" name="Informācija par pētījumu"/>
          <p:cNvSpPr txBox="1">
            <a:spLocks noGrp="1"/>
          </p:cNvSpPr>
          <p:nvPr>
            <p:ph type="title" idx="4294967295"/>
          </p:nvPr>
        </p:nvSpPr>
        <p:spPr>
          <a:xfrm>
            <a:off x="327025" y="493125"/>
            <a:ext cx="7107257" cy="587376"/>
          </a:xfrm>
          <a:prstGeom prst="rect">
            <a:avLst/>
          </a:prstGeom>
        </p:spPr>
        <p:txBody>
          <a:bodyPr lIns="45719" tIns="45719" rIns="45719" bIns="45719"/>
          <a:lstStyle>
            <a:lvl1pPr algn="l" defTabSz="731520">
              <a:defRPr sz="3520" b="1">
                <a:solidFill>
                  <a:schemeClr val="accent3">
                    <a:hueOff val="914337"/>
                    <a:satOff val="31515"/>
                    <a:lumOff val="-30790"/>
                  </a:schemeClr>
                </a:solidFill>
              </a:defRPr>
            </a:lvl1pPr>
          </a:lstStyle>
          <a:p>
            <a:r>
              <a:t>Informācija par pētījumu</a:t>
            </a:r>
          </a:p>
        </p:txBody>
      </p:sp>
      <p:graphicFrame>
        <p:nvGraphicFramePr>
          <p:cNvPr id="146" name="Izlases rezultāti pa mērķu grupām"/>
          <p:cNvGraphicFramePr/>
          <p:nvPr/>
        </p:nvGraphicFramePr>
        <p:xfrm>
          <a:off x="876300" y="1297098"/>
          <a:ext cx="6405750" cy="3777490"/>
        </p:xfrm>
        <a:graphic>
          <a:graphicData uri="http://schemas.openxmlformats.org/drawingml/2006/table">
            <a:tbl>
              <a:tblPr firstRow="1" firstCol="1">
                <a:tableStyleId>{4C3C2611-4C71-4FC5-86AE-919BDF0F9419}</a:tableStyleId>
              </a:tblPr>
              <a:tblGrid>
                <a:gridCol w="1245334">
                  <a:extLst>
                    <a:ext uri="{9D8B030D-6E8A-4147-A177-3AD203B41FA5}">
                      <a16:colId xmlns:a16="http://schemas.microsoft.com/office/drawing/2014/main" val="20000"/>
                    </a:ext>
                  </a:extLst>
                </a:gridCol>
                <a:gridCol w="1107678">
                  <a:extLst>
                    <a:ext uri="{9D8B030D-6E8A-4147-A177-3AD203B41FA5}">
                      <a16:colId xmlns:a16="http://schemas.microsoft.com/office/drawing/2014/main" val="20001"/>
                    </a:ext>
                  </a:extLst>
                </a:gridCol>
                <a:gridCol w="1121271">
                  <a:extLst>
                    <a:ext uri="{9D8B030D-6E8A-4147-A177-3AD203B41FA5}">
                      <a16:colId xmlns:a16="http://schemas.microsoft.com/office/drawing/2014/main" val="20002"/>
                    </a:ext>
                  </a:extLst>
                </a:gridCol>
                <a:gridCol w="1333301">
                  <a:extLst>
                    <a:ext uri="{9D8B030D-6E8A-4147-A177-3AD203B41FA5}">
                      <a16:colId xmlns:a16="http://schemas.microsoft.com/office/drawing/2014/main" val="20003"/>
                    </a:ext>
                  </a:extLst>
                </a:gridCol>
                <a:gridCol w="1598166">
                  <a:extLst>
                    <a:ext uri="{9D8B030D-6E8A-4147-A177-3AD203B41FA5}">
                      <a16:colId xmlns:a16="http://schemas.microsoft.com/office/drawing/2014/main" val="20004"/>
                    </a:ext>
                  </a:extLst>
                </a:gridCol>
              </a:tblGrid>
              <a:tr h="387467">
                <a:tc gridSpan="5">
                  <a:txBody>
                    <a:bodyPr/>
                    <a:lstStyle/>
                    <a:p>
                      <a:pPr algn="l" defTabSz="457200">
                        <a:spcBef>
                          <a:spcPts val="600"/>
                        </a:spcBef>
                        <a:defRPr sz="1800" b="0">
                          <a:solidFill>
                            <a:srgbClr val="000000"/>
                          </a:solidFill>
                        </a:defRPr>
                      </a:pPr>
                      <a:r>
                        <a:rPr sz="1500">
                          <a:latin typeface="Arial"/>
                          <a:ea typeface="Arial"/>
                          <a:cs typeface="Arial"/>
                          <a:sym typeface="Arial"/>
                        </a:rPr>
                        <a:t>Izlases rezultāti pa mērķu grupām</a:t>
                      </a:r>
                    </a:p>
                  </a:txBody>
                  <a:tcPr marL="50800" marR="50800" marT="50800" marB="50800" anchor="ctr" horzOverflow="overflow">
                    <a:lnL/>
                    <a:lnR/>
                    <a:lnT/>
                    <a:lnB w="4445">
                      <a:solidFill>
                        <a:srgbClr val="000000"/>
                      </a:solidFill>
                      <a:miter lim="400000"/>
                    </a:lnB>
                    <a:solidFill>
                      <a:srgbClr val="000000">
                        <a:alpha val="0"/>
                      </a:srgb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682689">
                <a:tc>
                  <a:txBody>
                    <a:bodyPr/>
                    <a:lstStyle/>
                    <a:p>
                      <a:pPr algn="ctr" defTabSz="457200">
                        <a:defRPr sz="1800" b="0">
                          <a:solidFill>
                            <a:srgbClr val="000000"/>
                          </a:solidFill>
                        </a:defRPr>
                      </a:pPr>
                      <a:r>
                        <a:rPr sz="1200" b="1">
                          <a:latin typeface="Arial"/>
                          <a:ea typeface="Arial"/>
                          <a:cs typeface="Arial"/>
                          <a:sym typeface="Arial"/>
                        </a:rPr>
                        <a:t>Mērķu grupa</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b="1">
                          <a:latin typeface="Arial"/>
                          <a:ea typeface="Arial"/>
                          <a:cs typeface="Arial"/>
                          <a:sym typeface="Arial"/>
                        </a:rPr>
                        <a:t>Pašvaldības</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b="1">
                          <a:latin typeface="Arial"/>
                          <a:ea typeface="Arial"/>
                          <a:cs typeface="Arial"/>
                          <a:sym typeface="Arial"/>
                        </a:rPr>
                        <a:t>Juridiskie   biroji</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b="1">
                          <a:latin typeface="Arial"/>
                          <a:ea typeface="Arial"/>
                          <a:cs typeface="Arial"/>
                          <a:sym typeface="Arial"/>
                        </a:rPr>
                        <a:t>Biedrības un nodibinājumi</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b="1">
                          <a:latin typeface="Arial"/>
                          <a:ea typeface="Arial"/>
                          <a:cs typeface="Arial"/>
                          <a:sym typeface="Arial"/>
                        </a:rPr>
                        <a:t>Kapitālsabiedrības</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extLst>
                  <a:ext uri="{0D108BD9-81ED-4DB2-BD59-A6C34878D82A}">
                    <a16:rowId xmlns:a16="http://schemas.microsoft.com/office/drawing/2014/main" val="10001"/>
                  </a:ext>
                </a:extLst>
              </a:tr>
              <a:tr h="253110">
                <a:tc>
                  <a:txBody>
                    <a:bodyPr/>
                    <a:lstStyle/>
                    <a:p>
                      <a:pPr algn="l" defTabSz="457200">
                        <a:defRPr sz="1800" b="0">
                          <a:solidFill>
                            <a:srgbClr val="000000"/>
                          </a:solidFill>
                        </a:defRPr>
                      </a:pPr>
                      <a:r>
                        <a:rPr sz="1200" b="1">
                          <a:latin typeface="Arial"/>
                          <a:ea typeface="Arial"/>
                          <a:cs typeface="Arial"/>
                          <a:sym typeface="Arial"/>
                        </a:rPr>
                        <a:t>Izsūtīto anketu skaits</a:t>
                      </a:r>
                    </a:p>
                  </a:txBody>
                  <a:tcPr marL="50800" marR="50800" marT="50800" marB="50800" anchor="ctr"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600">
                          <a:latin typeface="Arial"/>
                          <a:ea typeface="Arial"/>
                          <a:cs typeface="Arial"/>
                          <a:sym typeface="Arial"/>
                        </a:rPr>
                        <a:t>172</a:t>
                      </a:r>
                    </a:p>
                  </a:txBody>
                  <a:tcPr marL="50800" marR="50800" marT="50800" marB="50800" anchor="ctr"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216</a:t>
                      </a:r>
                    </a:p>
                  </a:txBody>
                  <a:tcPr marL="50800" marR="50800" marT="50800" marB="50800" anchor="ctr"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220</a:t>
                      </a:r>
                    </a:p>
                  </a:txBody>
                  <a:tcPr marL="50800" marR="50800" marT="50800" marB="50800" anchor="ctr"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6510</a:t>
                      </a:r>
                    </a:p>
                  </a:txBody>
                  <a:tcPr marL="50800" marR="50800" marT="50800" marB="50800" anchor="ctr"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extLst>
                  <a:ext uri="{0D108BD9-81ED-4DB2-BD59-A6C34878D82A}">
                    <a16:rowId xmlns:a16="http://schemas.microsoft.com/office/drawing/2014/main" val="10002"/>
                  </a:ext>
                </a:extLst>
              </a:tr>
              <a:tr h="253110">
                <a:tc>
                  <a:txBody>
                    <a:bodyPr/>
                    <a:lstStyle/>
                    <a:p>
                      <a:pPr algn="l" defTabSz="457200">
                        <a:defRPr sz="1800" b="0">
                          <a:solidFill>
                            <a:srgbClr val="000000"/>
                          </a:solidFill>
                        </a:defRPr>
                      </a:pPr>
                      <a:r>
                        <a:rPr sz="1200" b="1">
                          <a:latin typeface="Arial"/>
                          <a:ea typeface="Arial"/>
                          <a:cs typeface="Arial"/>
                          <a:sym typeface="Arial"/>
                        </a:rPr>
                        <a:t>Nepieciešamo anketu skaits</a:t>
                      </a:r>
                    </a:p>
                  </a:txBody>
                  <a:tcPr marL="50800" marR="50800" marT="50800" marB="50800" anchor="ctr"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600">
                          <a:latin typeface="Arial"/>
                          <a:ea typeface="Arial"/>
                          <a:cs typeface="Arial"/>
                          <a:sym typeface="Arial"/>
                        </a:rPr>
                        <a:t>50</a:t>
                      </a:r>
                    </a:p>
                  </a:txBody>
                  <a:tcPr marL="50800" marR="50800" marT="50800" marB="50800" anchor="ctr"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25</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25</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150</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3"/>
                  </a:ext>
                </a:extLst>
              </a:tr>
              <a:tr h="492454">
                <a:tc>
                  <a:txBody>
                    <a:bodyPr/>
                    <a:lstStyle/>
                    <a:p>
                      <a:pPr algn="l" defTabSz="457200">
                        <a:defRPr sz="1800" b="0">
                          <a:solidFill>
                            <a:srgbClr val="000000"/>
                          </a:solidFill>
                        </a:defRPr>
                      </a:pPr>
                      <a:r>
                        <a:rPr sz="1200" b="1">
                          <a:latin typeface="Arial"/>
                          <a:ea typeface="Arial"/>
                          <a:cs typeface="Arial"/>
                          <a:sym typeface="Arial"/>
                        </a:rPr>
                        <a:t>Nepieciešamā aktivitāte (%)</a:t>
                      </a:r>
                    </a:p>
                  </a:txBody>
                  <a:tcPr marL="50800" marR="50800" marT="50800" marB="50800" anchor="ctr"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600">
                          <a:latin typeface="Arial"/>
                          <a:ea typeface="Arial"/>
                          <a:cs typeface="Arial"/>
                          <a:sym typeface="Arial"/>
                        </a:rPr>
                        <a:t>29</a:t>
                      </a:r>
                    </a:p>
                  </a:txBody>
                  <a:tcPr marL="50800" marR="50800" marT="50800" marB="50800" anchor="ctr"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12</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11</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2,3</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4"/>
                  </a:ext>
                </a:extLst>
              </a:tr>
              <a:tr h="253110">
                <a:tc>
                  <a:txBody>
                    <a:bodyPr/>
                    <a:lstStyle/>
                    <a:p>
                      <a:pPr algn="l" defTabSz="457200">
                        <a:defRPr sz="1800" b="0">
                          <a:solidFill>
                            <a:srgbClr val="000000"/>
                          </a:solidFill>
                        </a:defRPr>
                      </a:pPr>
                      <a:r>
                        <a:rPr sz="1200" b="1">
                          <a:latin typeface="Arial"/>
                          <a:ea typeface="Arial"/>
                          <a:cs typeface="Arial"/>
                          <a:sym typeface="Arial"/>
                        </a:rPr>
                        <a:t>Iegūtas anketas</a:t>
                      </a:r>
                    </a:p>
                  </a:txBody>
                  <a:tcPr marL="50800" marR="50800" marT="50800" marB="50800" anchor="ctr"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600" b="1">
                          <a:latin typeface="Arial"/>
                          <a:ea typeface="Arial"/>
                          <a:cs typeface="Arial"/>
                          <a:sym typeface="Arial"/>
                        </a:rPr>
                        <a:t>84</a:t>
                      </a:r>
                    </a:p>
                  </a:txBody>
                  <a:tcPr marL="50800" marR="50800" marT="50800" marB="50800" anchor="ctr"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b="1">
                          <a:latin typeface="Arial"/>
                          <a:ea typeface="Arial"/>
                          <a:cs typeface="Arial"/>
                          <a:sym typeface="Arial"/>
                        </a:rPr>
                        <a:t>25</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b="1">
                          <a:latin typeface="Arial"/>
                          <a:ea typeface="Arial"/>
                          <a:cs typeface="Arial"/>
                          <a:sym typeface="Arial"/>
                        </a:rPr>
                        <a:t>58</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b="1">
                          <a:latin typeface="Arial"/>
                          <a:ea typeface="Arial"/>
                          <a:cs typeface="Arial"/>
                          <a:sym typeface="Arial"/>
                        </a:rPr>
                        <a:t>150</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5"/>
                  </a:ext>
                </a:extLst>
              </a:tr>
              <a:tr h="253110">
                <a:tc>
                  <a:txBody>
                    <a:bodyPr/>
                    <a:lstStyle/>
                    <a:p>
                      <a:pPr algn="l" defTabSz="457200">
                        <a:defRPr sz="1800" b="0">
                          <a:solidFill>
                            <a:srgbClr val="000000"/>
                          </a:solidFill>
                        </a:defRPr>
                      </a:pPr>
                      <a:r>
                        <a:rPr sz="1200" b="1">
                          <a:latin typeface="Arial"/>
                          <a:ea typeface="Arial"/>
                          <a:cs typeface="Arial"/>
                          <a:sym typeface="Arial"/>
                        </a:rPr>
                        <a:t>Faktiskā aktivitāte (%)</a:t>
                      </a:r>
                    </a:p>
                  </a:txBody>
                  <a:tcPr marL="50800" marR="50800" marT="50800" marB="50800" anchor="ctr"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600">
                          <a:latin typeface="Arial"/>
                          <a:ea typeface="Arial"/>
                          <a:cs typeface="Arial"/>
                          <a:sym typeface="Arial"/>
                        </a:rPr>
                        <a:t>49</a:t>
                      </a:r>
                    </a:p>
                  </a:txBody>
                  <a:tcPr marL="50800" marR="50800" marT="50800" marB="50800" anchor="ctr"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12</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26</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2,3</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6"/>
                  </a:ext>
                </a:extLst>
              </a:tr>
              <a:tr h="253110">
                <a:tc>
                  <a:txBody>
                    <a:bodyPr/>
                    <a:lstStyle/>
                    <a:p>
                      <a:pPr algn="l" defTabSz="457200">
                        <a:defRPr sz="1800" b="0">
                          <a:solidFill>
                            <a:srgbClr val="000000"/>
                          </a:solidFill>
                        </a:defRPr>
                      </a:pPr>
                      <a:r>
                        <a:rPr sz="1200" b="1">
                          <a:latin typeface="Arial"/>
                          <a:ea typeface="Arial"/>
                          <a:cs typeface="Arial"/>
                          <a:sym typeface="Arial"/>
                        </a:rPr>
                        <a:t>Aktivitātes vērtējums</a:t>
                      </a:r>
                    </a:p>
                  </a:txBody>
                  <a:tcPr marL="50800" marR="50800" marT="50800" marB="50800" anchor="ctr"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600">
                          <a:latin typeface="Arial"/>
                          <a:ea typeface="Arial"/>
                          <a:cs typeface="Arial"/>
                          <a:sym typeface="Arial"/>
                        </a:rPr>
                        <a:t>Vidējs</a:t>
                      </a:r>
                    </a:p>
                  </a:txBody>
                  <a:tcPr marL="50800" marR="50800" marT="50800" marB="50800" anchor="ctr"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Zems</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Zems</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600">
                          <a:latin typeface="Arial"/>
                          <a:ea typeface="Arial"/>
                          <a:cs typeface="Arial"/>
                          <a:sym typeface="Arial"/>
                        </a:rPr>
                        <a:t>Ļoti zems</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7"/>
                  </a:ext>
                </a:extLst>
              </a:tr>
            </a:tbl>
          </a:graphicData>
        </a:graphic>
      </p:graphicFrame>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01"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40</a:t>
            </a:fld>
            <a:endParaRPr/>
          </a:p>
        </p:txBody>
      </p:sp>
      <p:sp>
        <p:nvSpPr>
          <p:cNvPr id="402"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03"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04"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405"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(8/8)</a:t>
            </a:r>
          </a:p>
        </p:txBody>
      </p:sp>
      <p:sp>
        <p:nvSpPr>
          <p:cNvPr id="406" name="Informācijas avoti…"/>
          <p:cNvSpPr txBox="1"/>
          <p:nvPr/>
        </p:nvSpPr>
        <p:spPr>
          <a:xfrm>
            <a:off x="254000" y="650400"/>
            <a:ext cx="8517682" cy="4515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300">
                <a:latin typeface="Arial"/>
                <a:ea typeface="Arial"/>
                <a:cs typeface="Arial"/>
                <a:sym typeface="Arial"/>
              </a:defRPr>
            </a:pPr>
            <a:r>
              <a:t>Informācijas avoti</a:t>
            </a:r>
          </a:p>
          <a:p>
            <a:pPr>
              <a:defRPr sz="1600" b="0">
                <a:latin typeface="Arial"/>
                <a:ea typeface="Arial"/>
                <a:cs typeface="Arial"/>
                <a:sym typeface="Arial"/>
              </a:defRPr>
            </a:pPr>
            <a:endParaRPr/>
          </a:p>
          <a:p>
            <a:pPr marL="285750" indent="-285750">
              <a:buSzPct val="100000"/>
              <a:buFont typeface="Arial"/>
              <a:buChar char="•"/>
              <a:defRPr sz="1300" b="0">
                <a:latin typeface="Arial"/>
                <a:ea typeface="Arial"/>
                <a:cs typeface="Arial"/>
                <a:sym typeface="Arial"/>
              </a:defRPr>
            </a:pPr>
            <a:r>
              <a:t>Kopumā saglabājas iepriekšējo gadu tendences asociācijas pārstāvju ieradumos informācijas avotu izmantošanā, kā arī  informācijas ieguves organizēšanā saistībā ar konkurences politikas aktualitātēm.</a:t>
            </a:r>
          </a:p>
          <a:p>
            <a:pPr marL="285750" indent="-285750">
              <a:buSzPct val="100000"/>
              <a:buFont typeface="Arial"/>
              <a:buChar char="•"/>
              <a:defRPr sz="1300" b="0">
                <a:latin typeface="Arial"/>
                <a:ea typeface="Arial"/>
                <a:cs typeface="Arial"/>
                <a:sym typeface="Arial"/>
              </a:defRPr>
            </a:pPr>
            <a:r>
              <a:t>Galvenie informācijas ieguves avoti ir internets (22,6%) (2016.gadā 73%), televīzija (21,4%) (2016.gadā 57%) un prese 14,9% (trīs visbiežāk minētie).</a:t>
            </a:r>
          </a:p>
          <a:p>
            <a:pPr marL="285750" indent="-285750">
              <a:buSzPct val="100000"/>
              <a:buFont typeface="Arial"/>
              <a:buChar char="•"/>
              <a:defRPr sz="1300" b="0">
                <a:latin typeface="Arial"/>
                <a:ea typeface="Arial"/>
                <a:cs typeface="Arial"/>
                <a:sym typeface="Arial"/>
              </a:defRPr>
            </a:pPr>
            <a:r>
              <a:t>KP tīmekļa vietnes www.kp.gov.lv izmantošanas pieredze, gūstot informāciju par Konkurences padomes darbu, salīdzinājumā ar 2016.gadu, ir palikusi nemainīga -6% respondentu to atzīmējuši kā informācijas ieguves avotu.</a:t>
            </a:r>
          </a:p>
          <a:p>
            <a:pPr marL="285750" indent="-285750">
              <a:buSzPct val="100000"/>
              <a:buFont typeface="Arial"/>
              <a:buChar char="•"/>
              <a:defRPr sz="1300" b="0">
                <a:latin typeface="Arial"/>
                <a:ea typeface="Arial"/>
                <a:cs typeface="Arial"/>
                <a:sym typeface="Arial"/>
              </a:defRPr>
            </a:pPr>
            <a:endParaRPr/>
          </a:p>
          <a:p>
            <a:pPr>
              <a:defRPr sz="1300">
                <a:latin typeface="Arial"/>
                <a:ea typeface="Arial"/>
                <a:cs typeface="Arial"/>
                <a:sym typeface="Arial"/>
              </a:defRPr>
            </a:pPr>
            <a:r>
              <a:t>Sniegtās informācijas novērtējums</a:t>
            </a:r>
          </a:p>
          <a:p>
            <a:pPr>
              <a:defRPr sz="1300">
                <a:latin typeface="Arial"/>
                <a:ea typeface="Arial"/>
                <a:cs typeface="Arial"/>
                <a:sym typeface="Arial"/>
              </a:defRPr>
            </a:pPr>
            <a:endParaRPr/>
          </a:p>
          <a:p>
            <a:pPr marL="285750" indent="-285750">
              <a:buSzPct val="100000"/>
              <a:buFont typeface="Arial"/>
              <a:buChar char="•"/>
              <a:defRPr sz="1300" b="0">
                <a:latin typeface="Arial"/>
                <a:ea typeface="Arial"/>
                <a:cs typeface="Arial"/>
                <a:sym typeface="Arial"/>
              </a:defRPr>
            </a:pPr>
            <a:r>
              <a:t>Jautājumā par to, vai KP pietiekami informē Latvijas sabiedrību par savām aktivitātēm, salīdzinot ar 2016. gadu, ir pieaudzis to asociācijas pārstāvju skaits (36%), kuri uzskata, ka informācijas apjoms ir pietiekošs (2016.gadā 33% respondentu), savukārt vairāk kā puse (57%) aptaujas dalībnieku uzskata, ka informācijas apjoms ir nepietiekams (2016. gadā – 60%).</a:t>
            </a:r>
          </a:p>
          <a:p>
            <a:pPr marL="285750" indent="-285750">
              <a:buSzPct val="100000"/>
              <a:buFont typeface="Arial"/>
              <a:buChar char="•"/>
              <a:defRPr sz="1300" b="0">
                <a:latin typeface="Arial"/>
                <a:ea typeface="Arial"/>
                <a:cs typeface="Arial"/>
                <a:sym typeface="Arial"/>
              </a:defRPr>
            </a:pPr>
            <a:r>
              <a:t>KP informatīvo pasākumu lietderības novērtējums, salīdzinājumā ar 2016.gadu, nav būtiski mainījies – 71% asociācijas pārstāvju uzskata, ka Konkurences padomei būtu lietderīgi organizēt seminārus, konferences vai prezentācijas par konkurences tiesību jautājumiem (2016.gadā 73%).</a:t>
            </a:r>
          </a:p>
          <a:p>
            <a:pPr marL="285750" indent="-285750">
              <a:buSzPct val="100000"/>
              <a:buFont typeface="Arial"/>
              <a:buChar char="•"/>
              <a:defRPr sz="1300" b="0">
                <a:latin typeface="Arial"/>
                <a:ea typeface="Arial"/>
                <a:cs typeface="Arial"/>
                <a:sym typeface="Arial"/>
              </a:defRPr>
            </a:pPr>
            <a:r>
              <a:t>Kā ieteicamās semināru tēmas, salīdzinājumā ar 2016.gadu, asociāciju pārstāvji visbiežāk min konkurences tiesības Latvijā (21,4%) (2016.gadā 64% respondentu norādīja uz konkurences tiesībām ES un Latvijā) un iepirkumu pieteikumu specifiku (22,3%) (2016.gadā 64%). Kā svarīga tier minēta rī nozaru un profesionālo asociāciju veiktā informačijas apmaiņa (21,4%).</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08"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41</a:t>
            </a:fld>
            <a:endParaRPr/>
          </a:p>
        </p:txBody>
      </p:sp>
      <p:sp>
        <p:nvSpPr>
          <p:cNvPr id="409"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10"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11"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412" name="Title 4"/>
          <p:cNvSpPr txBox="1"/>
          <p:nvPr/>
        </p:nvSpPr>
        <p:spPr>
          <a:xfrm>
            <a:off x="706437" y="2106397"/>
            <a:ext cx="7731126" cy="892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lgn="ctr">
              <a:defRPr sz="2800">
                <a:solidFill>
                  <a:srgbClr val="00664D"/>
                </a:solidFill>
                <a:effectLst>
                  <a:outerShdw blurRad="38100" dist="38100" dir="2700000" rotWithShape="0">
                    <a:srgbClr val="C0C0C0"/>
                  </a:outerShdw>
                </a:effectLst>
                <a:latin typeface="Arial"/>
                <a:ea typeface="Arial"/>
                <a:cs typeface="Arial"/>
                <a:sym typeface="Arial"/>
              </a:defRPr>
            </a:pPr>
            <a:r>
              <a:t>Atsevišķu jautājumu salīdzinošā </a:t>
            </a:r>
          </a:p>
          <a:p>
            <a:pPr algn="ctr">
              <a:defRPr sz="2800">
                <a:solidFill>
                  <a:srgbClr val="00664D"/>
                </a:solidFill>
                <a:effectLst>
                  <a:outerShdw blurRad="38100" dist="38100" dir="2700000" rotWithShape="0">
                    <a:srgbClr val="C0C0C0"/>
                  </a:outerShdw>
                </a:effectLst>
                <a:latin typeface="Arial"/>
                <a:ea typeface="Arial"/>
                <a:cs typeface="Arial"/>
                <a:sym typeface="Arial"/>
              </a:defRPr>
            </a:pPr>
            <a:r>
              <a:t>analīze pa grupām</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14"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42</a:t>
            </a:fld>
            <a:endParaRPr/>
          </a:p>
        </p:txBody>
      </p:sp>
      <p:sp>
        <p:nvSpPr>
          <p:cNvPr id="415"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16"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17"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graphicFrame>
        <p:nvGraphicFramePr>
          <p:cNvPr id="418" name="Kādiem jautājumiem, Jūsuprāt, Konkurences padomei būtu jāvelta galvenā uzmanība?"/>
          <p:cNvGraphicFramePr/>
          <p:nvPr/>
        </p:nvGraphicFramePr>
        <p:xfrm>
          <a:off x="1168400" y="1016000"/>
          <a:ext cx="6794737" cy="3401794"/>
        </p:xfrm>
        <a:graphic>
          <a:graphicData uri="http://schemas.openxmlformats.org/drawingml/2006/table">
            <a:tbl>
              <a:tblPr firstRow="1" firstCol="1">
                <a:tableStyleId>{4C3C2611-4C71-4FC5-86AE-919BDF0F9419}</a:tableStyleId>
              </a:tblPr>
              <a:tblGrid>
                <a:gridCol w="2697003">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608534">
                  <a:extLst>
                    <a:ext uri="{9D8B030D-6E8A-4147-A177-3AD203B41FA5}">
                      <a16:colId xmlns:a16="http://schemas.microsoft.com/office/drawing/2014/main" val="20003"/>
                    </a:ext>
                  </a:extLst>
                </a:gridCol>
              </a:tblGrid>
              <a:tr h="714474">
                <a:tc gridSpan="4">
                  <a:txBody>
                    <a:bodyPr/>
                    <a:lstStyle/>
                    <a:p>
                      <a:pPr algn="ctr" defTabSz="457200">
                        <a:spcBef>
                          <a:spcPts val="600"/>
                        </a:spcBef>
                        <a:defRPr sz="1800" b="0">
                          <a:solidFill>
                            <a:srgbClr val="000000"/>
                          </a:solidFill>
                        </a:defRPr>
                      </a:pPr>
                      <a:r>
                        <a:rPr>
                          <a:sym typeface="Helvetica Neue"/>
                        </a:rPr>
                        <a:t>Kādiem jautājumiem, Jūsuprāt, Konkurences padomei būtu jāvelta galvenā uzmanība?</a:t>
                      </a:r>
                    </a:p>
                  </a:txBody>
                  <a:tcPr marL="50800" marR="50800" marT="50800" marB="50800" anchor="ctr" horzOverflow="overflow">
                    <a:lnL/>
                    <a:lnR/>
                    <a:lnT/>
                    <a:lnB w="4445">
                      <a:solidFill>
                        <a:srgbClr val="000000"/>
                      </a:solidFill>
                      <a:miter lim="400000"/>
                    </a:lnB>
                    <a:solidFill>
                      <a:srgbClr val="000000">
                        <a:alpha val="0"/>
                      </a:srgbClr>
                    </a:solid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253110">
                <a:tc>
                  <a:txBody>
                    <a:bodyPr/>
                    <a:lstStyle/>
                    <a:p>
                      <a:pPr algn="l" defTabSz="457200">
                        <a:defRPr sz="1300" b="0">
                          <a:solidFill>
                            <a:srgbClr val="000000"/>
                          </a:solidFill>
                          <a:latin typeface="Arial"/>
                          <a:ea typeface="Arial"/>
                          <a:cs typeface="Arial"/>
                          <a:sym typeface="Arial"/>
                        </a:defRPr>
                      </a:pPr>
                      <a:endParaRP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300">
                          <a:latin typeface="Arial"/>
                          <a:ea typeface="Arial"/>
                          <a:cs typeface="Arial"/>
                          <a:sym typeface="Arial"/>
                        </a:rPr>
                        <a:t>Pašvaldības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300">
                          <a:latin typeface="Arial"/>
                          <a:ea typeface="Arial"/>
                          <a:cs typeface="Arial"/>
                          <a:sym typeface="Arial"/>
                        </a:rPr>
                        <a:t>Asociācijas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300">
                          <a:latin typeface="Arial"/>
                          <a:ea typeface="Arial"/>
                          <a:cs typeface="Arial"/>
                          <a:sym typeface="Arial"/>
                        </a:rPr>
                        <a:t>Kapitālsabiedrības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extLst>
                  <a:ext uri="{0D108BD9-81ED-4DB2-BD59-A6C34878D82A}">
                    <a16:rowId xmlns:a16="http://schemas.microsoft.com/office/drawing/2014/main" val="10001"/>
                  </a:ext>
                </a:extLst>
              </a:tr>
              <a:tr h="253110">
                <a:tc>
                  <a:txBody>
                    <a:bodyPr/>
                    <a:lstStyle/>
                    <a:p>
                      <a:pPr algn="l" defTabSz="457200">
                        <a:defRPr sz="1800" b="0">
                          <a:solidFill>
                            <a:srgbClr val="000000"/>
                          </a:solidFill>
                        </a:defRPr>
                      </a:pPr>
                      <a:r>
                        <a:rPr sz="1300">
                          <a:latin typeface="Arial"/>
                          <a:ea typeface="Arial"/>
                          <a:cs typeface="Arial"/>
                          <a:sym typeface="Arial"/>
                        </a:rPr>
                        <a:t>Jāveic vairāk tirgus un tirgus procesu uzraudzības</a:t>
                      </a:r>
                    </a:p>
                  </a:txBody>
                  <a:tcPr marL="50800" marR="50800" marT="50800" marB="5080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1</a:t>
                      </a:r>
                    </a:p>
                  </a:txBody>
                  <a:tcPr marL="50800" marR="50800" marT="50800" marB="5080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3</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3</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extLst>
                  <a:ext uri="{0D108BD9-81ED-4DB2-BD59-A6C34878D82A}">
                    <a16:rowId xmlns:a16="http://schemas.microsoft.com/office/drawing/2014/main" val="10002"/>
                  </a:ext>
                </a:extLst>
              </a:tr>
              <a:tr h="253110">
                <a:tc>
                  <a:txBody>
                    <a:bodyPr/>
                    <a:lstStyle/>
                    <a:p>
                      <a:pPr algn="just" defTabSz="457200">
                        <a:defRPr sz="1800" b="0">
                          <a:solidFill>
                            <a:srgbClr val="000000"/>
                          </a:solidFill>
                        </a:defRPr>
                      </a:pPr>
                      <a:r>
                        <a:rPr sz="1300">
                          <a:latin typeface="Arial"/>
                          <a:ea typeface="Arial"/>
                          <a:cs typeface="Arial"/>
                          <a:sym typeface="Arial"/>
                        </a:rPr>
                        <a:t>Jāvēršas pret publisko personu nepamatotu konkurences kropļošanu ar saviem lēmumiem vai darbībām</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b="1">
                          <a:latin typeface="Arial"/>
                          <a:ea typeface="Arial"/>
                          <a:cs typeface="Arial"/>
                          <a:sym typeface="Arial"/>
                        </a:rPr>
                        <a:t>2</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b="1">
                          <a:latin typeface="Arial"/>
                          <a:ea typeface="Arial"/>
                          <a:cs typeface="Arial"/>
                          <a:sym typeface="Arial"/>
                        </a:rPr>
                        <a:t>1</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b="1">
                          <a:latin typeface="Arial"/>
                          <a:ea typeface="Arial"/>
                          <a:cs typeface="Arial"/>
                          <a:sym typeface="Arial"/>
                        </a:rPr>
                        <a:t>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3"/>
                  </a:ext>
                </a:extLst>
              </a:tr>
              <a:tr h="253110">
                <a:tc>
                  <a:txBody>
                    <a:bodyPr/>
                    <a:lstStyle/>
                    <a:p>
                      <a:pPr algn="just" defTabSz="457200">
                        <a:defRPr sz="1800" b="0">
                          <a:solidFill>
                            <a:srgbClr val="000000"/>
                          </a:solidFill>
                        </a:defRPr>
                      </a:pPr>
                      <a:r>
                        <a:rPr sz="1300">
                          <a:latin typeface="Arial"/>
                          <a:ea typeface="Arial"/>
                          <a:cs typeface="Arial"/>
                          <a:sym typeface="Arial"/>
                        </a:rPr>
                        <a:t>Jāizglīto uzņēmēji</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3</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4"/>
                  </a:ext>
                </a:extLst>
              </a:tr>
              <a:tr h="253110">
                <a:tc>
                  <a:txBody>
                    <a:bodyPr/>
                    <a:lstStyle/>
                    <a:p>
                      <a:pPr algn="just" defTabSz="457200">
                        <a:defRPr sz="1800" b="0">
                          <a:solidFill>
                            <a:srgbClr val="000000"/>
                          </a:solidFill>
                        </a:defRPr>
                      </a:pPr>
                      <a:r>
                        <a:rPr sz="1300">
                          <a:latin typeface="Arial"/>
                          <a:ea typeface="Arial"/>
                          <a:cs typeface="Arial"/>
                          <a:sym typeface="Arial"/>
                        </a:rPr>
                        <a:t>Jāvēršas pret konkurences ierobežojumiem publiskajos iepirkumos</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4</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1</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5"/>
                  </a:ext>
                </a:extLst>
              </a:tr>
            </a:tbl>
          </a:graphicData>
        </a:graphic>
      </p:graphicFrame>
      <p:sp>
        <p:nvSpPr>
          <p:cNvPr id="419" name="Title 4"/>
          <p:cNvSpPr txBox="1"/>
          <p:nvPr/>
        </p:nvSpPr>
        <p:spPr>
          <a:xfrm>
            <a:off x="465889" y="320385"/>
            <a:ext cx="9727011"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defRPr sz="2000">
                <a:solidFill>
                  <a:srgbClr val="00664D"/>
                </a:solidFill>
                <a:effectLst>
                  <a:outerShdw blurRad="38100" dist="38100" dir="2700000" rotWithShape="0">
                    <a:srgbClr val="C0C0C0"/>
                  </a:outerShdw>
                </a:effectLst>
                <a:latin typeface="Arial"/>
                <a:ea typeface="Arial"/>
                <a:cs typeface="Arial"/>
                <a:sym typeface="Arial"/>
              </a:defRPr>
            </a:lvl1pPr>
          </a:lstStyle>
          <a:p>
            <a:r>
              <a:t>Atsevišķu jautājumu salīdzinošā analīze pa grupām (1/4)</a:t>
            </a:r>
          </a:p>
        </p:txBody>
      </p:sp>
      <p:sp>
        <p:nvSpPr>
          <p:cNvPr id="420" name="(1 nozīmē jāvelta vislielākā uzmanība, bet 4-vismazākā)"/>
          <p:cNvSpPr txBox="1"/>
          <p:nvPr/>
        </p:nvSpPr>
        <p:spPr>
          <a:xfrm>
            <a:off x="2644978" y="4523333"/>
            <a:ext cx="3854044" cy="2751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457200">
              <a:spcBef>
                <a:spcPts val="600"/>
              </a:spcBef>
              <a:defRPr sz="1200" b="0">
                <a:latin typeface="Helvetica Neue"/>
                <a:ea typeface="Helvetica Neue"/>
                <a:cs typeface="Helvetica Neue"/>
                <a:sym typeface="Helvetica Neue"/>
              </a:defRPr>
            </a:lvl1pPr>
          </a:lstStyle>
          <a:p>
            <a:r>
              <a:t>(1 nozīmē jāvelta vislielākā uzmanība, bet 4-vismazākā)</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22"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43</a:t>
            </a:fld>
            <a:endParaRPr/>
          </a:p>
        </p:txBody>
      </p:sp>
      <p:sp>
        <p:nvSpPr>
          <p:cNvPr id="423"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24"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25"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graphicFrame>
        <p:nvGraphicFramePr>
          <p:cNvPr id="426" name="Kāda veida Konkurences padomes darbībām, Jūsuprāt, ir efektīvākā ietekme konkurences situācijas uzlabošanai tirgos?"/>
          <p:cNvGraphicFramePr/>
          <p:nvPr/>
        </p:nvGraphicFramePr>
        <p:xfrm>
          <a:off x="1356598" y="1193800"/>
          <a:ext cx="6747211" cy="3780046"/>
        </p:xfrm>
        <a:graphic>
          <a:graphicData uri="http://schemas.openxmlformats.org/drawingml/2006/table">
            <a:tbl>
              <a:tblPr firstRow="1" firstCol="1">
                <a:tableStyleId>{4C3C2611-4C71-4FC5-86AE-919BDF0F9419}</a:tableStyleId>
              </a:tblPr>
              <a:tblGrid>
                <a:gridCol w="2697003">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561008">
                  <a:extLst>
                    <a:ext uri="{9D8B030D-6E8A-4147-A177-3AD203B41FA5}">
                      <a16:colId xmlns:a16="http://schemas.microsoft.com/office/drawing/2014/main" val="20003"/>
                    </a:ext>
                  </a:extLst>
                </a:gridCol>
              </a:tblGrid>
              <a:tr h="793006">
                <a:tc gridSpan="4">
                  <a:txBody>
                    <a:bodyPr/>
                    <a:lstStyle/>
                    <a:p>
                      <a:pPr algn="ctr" defTabSz="457200">
                        <a:spcBef>
                          <a:spcPts val="600"/>
                        </a:spcBef>
                        <a:defRPr sz="1800" b="0">
                          <a:solidFill>
                            <a:srgbClr val="000000"/>
                          </a:solidFill>
                        </a:defRPr>
                      </a:pPr>
                      <a:r>
                        <a:rPr>
                          <a:latin typeface="Arial"/>
                          <a:ea typeface="Arial"/>
                          <a:cs typeface="Arial"/>
                          <a:sym typeface="Arial"/>
                        </a:rPr>
                        <a:t>Kāda veida Konkurences padomes darbībām, Jūsuprāt, ir efektīvākā ietekme konkurences situācijas uzlabošanai tirgos?</a:t>
                      </a:r>
                    </a:p>
                  </a:txBody>
                  <a:tcPr marL="50800" marR="50800" marT="50800" marB="50800" anchor="ctr" horzOverflow="overflow">
                    <a:lnL/>
                    <a:lnR/>
                    <a:lnT/>
                    <a:lnB w="4445">
                      <a:solidFill>
                        <a:srgbClr val="000000"/>
                      </a:solidFill>
                      <a:miter lim="400000"/>
                    </a:lnB>
                    <a:solidFill>
                      <a:srgbClr val="000000">
                        <a:alpha val="0"/>
                      </a:srgbClr>
                    </a:solid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253110">
                <a:tc>
                  <a:txBody>
                    <a:bodyPr/>
                    <a:lstStyle/>
                    <a:p>
                      <a:pPr algn="l" defTabSz="457200">
                        <a:defRPr sz="1300" b="0">
                          <a:solidFill>
                            <a:srgbClr val="000000"/>
                          </a:solidFill>
                          <a:latin typeface="Arial"/>
                          <a:ea typeface="Arial"/>
                          <a:cs typeface="Arial"/>
                          <a:sym typeface="Arial"/>
                        </a:defRPr>
                      </a:pPr>
                      <a:endParaRP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300">
                          <a:latin typeface="Arial"/>
                          <a:ea typeface="Arial"/>
                          <a:cs typeface="Arial"/>
                          <a:sym typeface="Arial"/>
                        </a:rPr>
                        <a:t>Pašvaldības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300">
                          <a:latin typeface="Arial"/>
                          <a:ea typeface="Arial"/>
                          <a:cs typeface="Arial"/>
                          <a:sym typeface="Arial"/>
                        </a:rPr>
                        <a:t>Asociācijas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300">
                          <a:latin typeface="Arial"/>
                          <a:ea typeface="Arial"/>
                          <a:cs typeface="Arial"/>
                          <a:sym typeface="Arial"/>
                        </a:rPr>
                        <a:t>Kapitālsabiedrības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extLst>
                  <a:ext uri="{0D108BD9-81ED-4DB2-BD59-A6C34878D82A}">
                    <a16:rowId xmlns:a16="http://schemas.microsoft.com/office/drawing/2014/main" val="10001"/>
                  </a:ext>
                </a:extLst>
              </a:tr>
              <a:tr h="253110">
                <a:tc>
                  <a:txBody>
                    <a:bodyPr/>
                    <a:lstStyle/>
                    <a:p>
                      <a:pPr algn="just" defTabSz="457200">
                        <a:defRPr sz="1800" b="0">
                          <a:solidFill>
                            <a:srgbClr val="000000"/>
                          </a:solidFill>
                        </a:defRPr>
                      </a:pPr>
                      <a:r>
                        <a:rPr sz="1300">
                          <a:latin typeface="Arial"/>
                          <a:ea typeface="Arial"/>
                          <a:cs typeface="Arial"/>
                          <a:sym typeface="Arial"/>
                        </a:rPr>
                        <a:t>Veiktajām tirgus uzraudzībām</a:t>
                      </a:r>
                    </a:p>
                  </a:txBody>
                  <a:tcPr marL="50800" marR="50800" marT="50800" marB="5080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1</a:t>
                      </a:r>
                    </a:p>
                  </a:txBody>
                  <a:tcPr marL="50800" marR="50800" marT="50800" marB="5080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2</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3</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extLst>
                  <a:ext uri="{0D108BD9-81ED-4DB2-BD59-A6C34878D82A}">
                    <a16:rowId xmlns:a16="http://schemas.microsoft.com/office/drawing/2014/main" val="10002"/>
                  </a:ext>
                </a:extLst>
              </a:tr>
              <a:tr h="253110">
                <a:tc>
                  <a:txBody>
                    <a:bodyPr/>
                    <a:lstStyle/>
                    <a:p>
                      <a:pPr algn="just" defTabSz="457200">
                        <a:defRPr sz="1800" b="0">
                          <a:solidFill>
                            <a:srgbClr val="000000"/>
                          </a:solidFill>
                        </a:defRPr>
                      </a:pPr>
                      <a:r>
                        <a:rPr sz="1300">
                          <a:latin typeface="Arial"/>
                          <a:ea typeface="Arial"/>
                          <a:cs typeface="Arial"/>
                          <a:sym typeface="Arial"/>
                        </a:rPr>
                        <a:t>Pieņemtiem lēmumiem par atklātiem Konkurences likuma pārkāpumiem</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b="1">
                          <a:latin typeface="Arial"/>
                          <a:ea typeface="Arial"/>
                          <a:cs typeface="Arial"/>
                          <a:sym typeface="Arial"/>
                        </a:rPr>
                        <a:t>2</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b="1">
                          <a:latin typeface="Arial"/>
                          <a:ea typeface="Arial"/>
                          <a:cs typeface="Arial"/>
                          <a:sym typeface="Arial"/>
                        </a:rPr>
                        <a:t>1</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b="1">
                          <a:latin typeface="Arial"/>
                          <a:ea typeface="Arial"/>
                          <a:cs typeface="Arial"/>
                          <a:sym typeface="Arial"/>
                        </a:rPr>
                        <a:t>1</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3"/>
                  </a:ext>
                </a:extLst>
              </a:tr>
              <a:tr h="253110">
                <a:tc>
                  <a:txBody>
                    <a:bodyPr/>
                    <a:lstStyle/>
                    <a:p>
                      <a:pPr algn="just" defTabSz="457200">
                        <a:defRPr sz="1800" b="0">
                          <a:solidFill>
                            <a:srgbClr val="000000"/>
                          </a:solidFill>
                        </a:defRPr>
                      </a:pPr>
                      <a:r>
                        <a:rPr sz="1300">
                          <a:latin typeface="Arial"/>
                          <a:ea typeface="Arial"/>
                          <a:cs typeface="Arial"/>
                          <a:sym typeface="Arial"/>
                        </a:rPr>
                        <a:t>Piemērotiem sodiem par atklātiem Konkurences likuma pārkāpumiem</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3</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4"/>
                  </a:ext>
                </a:extLst>
              </a:tr>
              <a:tr h="253110">
                <a:tc>
                  <a:txBody>
                    <a:bodyPr/>
                    <a:lstStyle/>
                    <a:p>
                      <a:pPr algn="just" defTabSz="457200">
                        <a:defRPr sz="1800" b="0">
                          <a:solidFill>
                            <a:srgbClr val="000000"/>
                          </a:solidFill>
                        </a:defRPr>
                      </a:pPr>
                      <a:r>
                        <a:rPr sz="1300">
                          <a:latin typeface="Arial"/>
                          <a:ea typeface="Arial"/>
                          <a:cs typeface="Arial"/>
                          <a:sym typeface="Arial"/>
                        </a:rPr>
                        <a:t>Paziņojumiem plašsaziņas līdzekļos</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4</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5</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5"/>
                  </a:ext>
                </a:extLst>
              </a:tr>
              <a:tr h="253110">
                <a:tc>
                  <a:txBody>
                    <a:bodyPr/>
                    <a:lstStyle/>
                    <a:p>
                      <a:pPr algn="just" defTabSz="457200">
                        <a:defRPr sz="1800" b="0">
                          <a:solidFill>
                            <a:srgbClr val="000000"/>
                          </a:solidFill>
                        </a:defRPr>
                      </a:pPr>
                      <a:r>
                        <a:rPr sz="1300">
                          <a:latin typeface="Arial"/>
                          <a:ea typeface="Arial"/>
                          <a:cs typeface="Arial"/>
                          <a:sym typeface="Arial"/>
                        </a:rPr>
                        <a:t>Sniegtiem atzinumiem par normatīvo aktu projektiem un dalībai to izstrādē</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300">
                          <a:latin typeface="Arial"/>
                          <a:ea typeface="Arial"/>
                          <a:cs typeface="Arial"/>
                          <a:sym typeface="Arial"/>
                        </a:rPr>
                        <a:t>5</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3</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300">
                          <a:latin typeface="Arial"/>
                          <a:ea typeface="Arial"/>
                          <a:cs typeface="Arial"/>
                          <a:sym typeface="Arial"/>
                        </a:rPr>
                        <a:t>5</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6"/>
                  </a:ext>
                </a:extLst>
              </a:tr>
            </a:tbl>
          </a:graphicData>
        </a:graphic>
      </p:graphicFrame>
      <p:sp>
        <p:nvSpPr>
          <p:cNvPr id="427" name="Title 4"/>
          <p:cNvSpPr txBox="1"/>
          <p:nvPr/>
        </p:nvSpPr>
        <p:spPr>
          <a:xfrm>
            <a:off x="465889" y="320385"/>
            <a:ext cx="9727011"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defRPr sz="2000">
                <a:solidFill>
                  <a:srgbClr val="00664D"/>
                </a:solidFill>
                <a:effectLst>
                  <a:outerShdw blurRad="38100" dist="38100" dir="2700000" rotWithShape="0">
                    <a:srgbClr val="C0C0C0"/>
                  </a:outerShdw>
                </a:effectLst>
                <a:latin typeface="Arial"/>
                <a:ea typeface="Arial"/>
                <a:cs typeface="Arial"/>
                <a:sym typeface="Arial"/>
              </a:defRPr>
            </a:lvl1pPr>
          </a:lstStyle>
          <a:p>
            <a:r>
              <a:t>Atsevišķu jautājumu salīdzinošā analīze pa grupām (2/4)</a:t>
            </a:r>
          </a:p>
        </p:txBody>
      </p:sp>
      <p:sp>
        <p:nvSpPr>
          <p:cNvPr id="428" name="(1 nozīmē jāvelta vislielākā uzmanība, bet 5-vismazākā)"/>
          <p:cNvSpPr txBox="1"/>
          <p:nvPr/>
        </p:nvSpPr>
        <p:spPr>
          <a:xfrm>
            <a:off x="2644978" y="4992154"/>
            <a:ext cx="3854044" cy="2751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457200">
              <a:spcBef>
                <a:spcPts val="600"/>
              </a:spcBef>
              <a:defRPr sz="1200" b="0">
                <a:latin typeface="Helvetica Neue"/>
                <a:ea typeface="Helvetica Neue"/>
                <a:cs typeface="Helvetica Neue"/>
                <a:sym typeface="Helvetica Neue"/>
              </a:defRPr>
            </a:lvl1pPr>
          </a:lstStyle>
          <a:p>
            <a:r>
              <a:t>(1 nozīmē jāvelta vislielākā uzmanība, bet 5-vismazākā)</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30"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44</a:t>
            </a:fld>
            <a:endParaRPr/>
          </a:p>
        </p:txBody>
      </p:sp>
      <p:sp>
        <p:nvSpPr>
          <p:cNvPr id="431"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32"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33"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434" name="Title 4"/>
          <p:cNvSpPr txBox="1"/>
          <p:nvPr/>
        </p:nvSpPr>
        <p:spPr>
          <a:xfrm>
            <a:off x="465889" y="320385"/>
            <a:ext cx="9727011"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defRPr sz="2000">
                <a:solidFill>
                  <a:srgbClr val="00664D"/>
                </a:solidFill>
                <a:effectLst>
                  <a:outerShdw blurRad="38100" dist="38100" dir="2700000" rotWithShape="0">
                    <a:srgbClr val="C0C0C0"/>
                  </a:outerShdw>
                </a:effectLst>
                <a:latin typeface="Arial"/>
                <a:ea typeface="Arial"/>
                <a:cs typeface="Arial"/>
                <a:sym typeface="Arial"/>
              </a:defRPr>
            </a:lvl1pPr>
          </a:lstStyle>
          <a:p>
            <a:r>
              <a:t>Atsevišķu jautājumu salīdzinošā analīze pa grupām (3/4)</a:t>
            </a:r>
          </a:p>
        </p:txBody>
      </p:sp>
      <p:graphicFrame>
        <p:nvGraphicFramePr>
          <p:cNvPr id="435" name="Kādās nozarēs, Jūsuprāt, ir konkurences problēmas, kurām Konkurences padomei būtu jāpievērš pastiprināta uzmanība?"/>
          <p:cNvGraphicFramePr/>
          <p:nvPr/>
        </p:nvGraphicFramePr>
        <p:xfrm>
          <a:off x="673100" y="714787"/>
          <a:ext cx="7482422" cy="4328160"/>
        </p:xfrm>
        <a:graphic>
          <a:graphicData uri="http://schemas.openxmlformats.org/drawingml/2006/table">
            <a:tbl>
              <a:tblPr firstRow="1" firstCol="1">
                <a:tableStyleId>{4C3C2611-4C71-4FC5-86AE-919BDF0F9419}</a:tableStyleId>
              </a:tblPr>
              <a:tblGrid>
                <a:gridCol w="4148276">
                  <a:extLst>
                    <a:ext uri="{9D8B030D-6E8A-4147-A177-3AD203B41FA5}">
                      <a16:colId xmlns:a16="http://schemas.microsoft.com/office/drawing/2014/main" val="20000"/>
                    </a:ext>
                  </a:extLst>
                </a:gridCol>
                <a:gridCol w="1037679">
                  <a:extLst>
                    <a:ext uri="{9D8B030D-6E8A-4147-A177-3AD203B41FA5}">
                      <a16:colId xmlns:a16="http://schemas.microsoft.com/office/drawing/2014/main" val="20001"/>
                    </a:ext>
                  </a:extLst>
                </a:gridCol>
                <a:gridCol w="922337">
                  <a:extLst>
                    <a:ext uri="{9D8B030D-6E8A-4147-A177-3AD203B41FA5}">
                      <a16:colId xmlns:a16="http://schemas.microsoft.com/office/drawing/2014/main" val="20002"/>
                    </a:ext>
                  </a:extLst>
                </a:gridCol>
                <a:gridCol w="1374130">
                  <a:extLst>
                    <a:ext uri="{9D8B030D-6E8A-4147-A177-3AD203B41FA5}">
                      <a16:colId xmlns:a16="http://schemas.microsoft.com/office/drawing/2014/main" val="20003"/>
                    </a:ext>
                  </a:extLst>
                </a:gridCol>
              </a:tblGrid>
              <a:tr h="595809">
                <a:tc gridSpan="4">
                  <a:txBody>
                    <a:bodyPr/>
                    <a:lstStyle/>
                    <a:p>
                      <a:pPr algn="ctr" defTabSz="457200">
                        <a:spcBef>
                          <a:spcPts val="600"/>
                        </a:spcBef>
                        <a:defRPr sz="1800" b="0">
                          <a:solidFill>
                            <a:srgbClr val="000000"/>
                          </a:solidFill>
                        </a:defRPr>
                      </a:pPr>
                      <a:r>
                        <a:rPr>
                          <a:latin typeface="Arial"/>
                          <a:ea typeface="Arial"/>
                          <a:cs typeface="Arial"/>
                          <a:sym typeface="Arial"/>
                        </a:rPr>
                        <a:t>Kādās nozarēs, Jūsuprāt, ir konkurences problēmas, kurām Konkurences padomei būtu jāpievērš pastiprināta uzmanība?</a:t>
                      </a:r>
                    </a:p>
                  </a:txBody>
                  <a:tcPr marL="50800" marR="50800" marT="50800" marB="50800" anchor="ctr" horzOverflow="overflow">
                    <a:lnL/>
                    <a:lnR/>
                    <a:lnT/>
                    <a:lnB w="4445">
                      <a:solidFill>
                        <a:srgbClr val="000000"/>
                      </a:solidFill>
                      <a:miter lim="400000"/>
                    </a:lnB>
                    <a:solidFill>
                      <a:srgbClr val="000000">
                        <a:alpha val="0"/>
                      </a:srgbClr>
                    </a:solid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253110">
                <a:tc>
                  <a:txBody>
                    <a:bodyPr/>
                    <a:lstStyle/>
                    <a:p>
                      <a:pPr algn="l" defTabSz="457200">
                        <a:defRPr sz="1200" b="0">
                          <a:solidFill>
                            <a:srgbClr val="000000"/>
                          </a:solidFill>
                          <a:latin typeface="Arial"/>
                          <a:ea typeface="Arial"/>
                          <a:cs typeface="Arial"/>
                          <a:sym typeface="Arial"/>
                        </a:defRPr>
                      </a:pPr>
                      <a:endParaRP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a:latin typeface="Arial"/>
                          <a:ea typeface="Arial"/>
                          <a:cs typeface="Arial"/>
                          <a:sym typeface="Arial"/>
                        </a:rPr>
                        <a:t>Pašvaldības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a:latin typeface="Arial"/>
                          <a:ea typeface="Arial"/>
                          <a:cs typeface="Arial"/>
                          <a:sym typeface="Arial"/>
                        </a:rPr>
                        <a:t>Asociācijas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200">
                          <a:latin typeface="Arial"/>
                          <a:ea typeface="Arial"/>
                          <a:cs typeface="Arial"/>
                          <a:sym typeface="Arial"/>
                        </a:rPr>
                        <a:t>Kapitālsabiedrības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extLst>
                  <a:ext uri="{0D108BD9-81ED-4DB2-BD59-A6C34878D82A}">
                    <a16:rowId xmlns:a16="http://schemas.microsoft.com/office/drawing/2014/main" val="10001"/>
                  </a:ext>
                </a:extLst>
              </a:tr>
              <a:tr h="253110">
                <a:tc>
                  <a:txBody>
                    <a:bodyPr/>
                    <a:lstStyle/>
                    <a:p>
                      <a:pPr algn="just" defTabSz="457200">
                        <a:defRPr sz="1800" b="0">
                          <a:solidFill>
                            <a:srgbClr val="000000"/>
                          </a:solidFill>
                        </a:defRPr>
                      </a:pPr>
                      <a:r>
                        <a:rPr sz="1200" b="1">
                          <a:latin typeface="Arial"/>
                          <a:ea typeface="Arial"/>
                          <a:cs typeface="Arial"/>
                          <a:sym typeface="Arial"/>
                        </a:rPr>
                        <a:t>Enerģētika (gāze, elektroenerģija, siltumenerģija u.c.)</a:t>
                      </a:r>
                    </a:p>
                  </a:txBody>
                  <a:tcPr marL="50800" marR="50800" marT="50800" marB="5080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b="1">
                          <a:latin typeface="Arial"/>
                          <a:ea typeface="Arial"/>
                          <a:cs typeface="Arial"/>
                          <a:sym typeface="Arial"/>
                        </a:rPr>
                        <a:t>1</a:t>
                      </a:r>
                    </a:p>
                  </a:txBody>
                  <a:tcPr marL="50800" marR="50800" marT="50800" marB="5080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200" b="1">
                          <a:latin typeface="Arial"/>
                          <a:ea typeface="Arial"/>
                          <a:cs typeface="Arial"/>
                          <a:sym typeface="Arial"/>
                        </a:rPr>
                        <a:t>1</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200" b="1">
                          <a:latin typeface="Arial"/>
                          <a:ea typeface="Arial"/>
                          <a:cs typeface="Arial"/>
                          <a:sym typeface="Arial"/>
                        </a:rPr>
                        <a:t>1</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extLst>
                  <a:ext uri="{0D108BD9-81ED-4DB2-BD59-A6C34878D82A}">
                    <a16:rowId xmlns:a16="http://schemas.microsoft.com/office/drawing/2014/main" val="10002"/>
                  </a:ext>
                </a:extLst>
              </a:tr>
              <a:tr h="253110">
                <a:tc>
                  <a:txBody>
                    <a:bodyPr/>
                    <a:lstStyle/>
                    <a:p>
                      <a:pPr algn="just" defTabSz="457200">
                        <a:defRPr sz="1800" b="0">
                          <a:solidFill>
                            <a:srgbClr val="000000"/>
                          </a:solidFill>
                        </a:defRPr>
                      </a:pPr>
                      <a:r>
                        <a:rPr sz="1200" b="1">
                          <a:latin typeface="Arial"/>
                          <a:ea typeface="Arial"/>
                          <a:cs typeface="Arial"/>
                          <a:sym typeface="Arial"/>
                        </a:rPr>
                        <a:t>Būvniecība (būvniecības pakalpojumi, būvmateriālu ražošana/izplatīšana u.c.)</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b="1">
                          <a:latin typeface="Arial"/>
                          <a:ea typeface="Arial"/>
                          <a:cs typeface="Arial"/>
                          <a:sym typeface="Arial"/>
                        </a:rPr>
                        <a:t>2</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b="1">
                          <a:latin typeface="Arial"/>
                          <a:ea typeface="Arial"/>
                          <a:cs typeface="Arial"/>
                          <a:sym typeface="Arial"/>
                        </a:rPr>
                        <a:t>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b="1">
                          <a:latin typeface="Arial"/>
                          <a:ea typeface="Arial"/>
                          <a:cs typeface="Arial"/>
                          <a:sym typeface="Arial"/>
                        </a:rPr>
                        <a:t>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3"/>
                  </a:ext>
                </a:extLst>
              </a:tr>
              <a:tr h="253110">
                <a:tc>
                  <a:txBody>
                    <a:bodyPr/>
                    <a:lstStyle/>
                    <a:p>
                      <a:pPr algn="just" defTabSz="457200">
                        <a:defRPr sz="1800" b="0">
                          <a:solidFill>
                            <a:srgbClr val="000000"/>
                          </a:solidFill>
                        </a:defRPr>
                      </a:pPr>
                      <a:r>
                        <a:rPr sz="1200">
                          <a:latin typeface="Arial"/>
                          <a:ea typeface="Arial"/>
                          <a:cs typeface="Arial"/>
                          <a:sym typeface="Arial"/>
                        </a:rPr>
                        <a:t>Finanses un apdrošināšana</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3</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5</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5</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4"/>
                  </a:ext>
                </a:extLst>
              </a:tr>
              <a:tr h="253110">
                <a:tc>
                  <a:txBody>
                    <a:bodyPr/>
                    <a:lstStyle/>
                    <a:p>
                      <a:pPr algn="just" defTabSz="457200">
                        <a:defRPr sz="1800" b="0">
                          <a:solidFill>
                            <a:srgbClr val="000000"/>
                          </a:solidFill>
                        </a:defRPr>
                      </a:pPr>
                      <a:r>
                        <a:rPr sz="1200">
                          <a:latin typeface="Arial"/>
                          <a:ea typeface="Arial"/>
                          <a:cs typeface="Arial"/>
                          <a:sym typeface="Arial"/>
                        </a:rPr>
                        <a:t>Medicīna (farmācija, medicīnas pakalpojumi, iekārtas u.c.)</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4</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3</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5"/>
                  </a:ext>
                </a:extLst>
              </a:tr>
              <a:tr h="253110">
                <a:tc>
                  <a:txBody>
                    <a:bodyPr/>
                    <a:lstStyle/>
                    <a:p>
                      <a:pPr algn="just" defTabSz="457200">
                        <a:defRPr sz="1800" b="0">
                          <a:solidFill>
                            <a:srgbClr val="000000"/>
                          </a:solidFill>
                        </a:defRPr>
                      </a:pPr>
                      <a:r>
                        <a:rPr sz="1200">
                          <a:latin typeface="Arial"/>
                          <a:ea typeface="Arial"/>
                          <a:cs typeface="Arial"/>
                          <a:sym typeface="Arial"/>
                        </a:rPr>
                        <a:t>Atkritumu apsaimniekošana</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5</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3</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6"/>
                  </a:ext>
                </a:extLst>
              </a:tr>
              <a:tr h="253110">
                <a:tc>
                  <a:txBody>
                    <a:bodyPr/>
                    <a:lstStyle/>
                    <a:p>
                      <a:pPr algn="just" defTabSz="457200">
                        <a:defRPr sz="1800" b="0">
                          <a:solidFill>
                            <a:srgbClr val="000000"/>
                          </a:solidFill>
                        </a:defRPr>
                      </a:pPr>
                      <a:r>
                        <a:rPr sz="1200">
                          <a:latin typeface="Arial"/>
                          <a:ea typeface="Arial"/>
                          <a:cs typeface="Arial"/>
                          <a:sym typeface="Arial"/>
                        </a:rPr>
                        <a:t>Transports (autotransports, dzelzceļš, gaisa un jūras satiksme u.c.)</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6</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6</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7</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7"/>
                  </a:ext>
                </a:extLst>
              </a:tr>
              <a:tr h="253110">
                <a:tc>
                  <a:txBody>
                    <a:bodyPr/>
                    <a:lstStyle/>
                    <a:p>
                      <a:pPr algn="just" defTabSz="457200">
                        <a:defRPr sz="1800" b="0">
                          <a:solidFill>
                            <a:srgbClr val="000000"/>
                          </a:solidFill>
                        </a:defRPr>
                      </a:pPr>
                      <a:r>
                        <a:rPr sz="1200">
                          <a:latin typeface="Arial"/>
                          <a:ea typeface="Arial"/>
                          <a:cs typeface="Arial"/>
                          <a:sym typeface="Arial"/>
                        </a:rPr>
                        <a:t>Pārtika (ražošana un izplatīšana)</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7</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7</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6</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8"/>
                  </a:ext>
                </a:extLst>
              </a:tr>
              <a:tr h="253110">
                <a:tc>
                  <a:txBody>
                    <a:bodyPr/>
                    <a:lstStyle/>
                    <a:p>
                      <a:pPr algn="just" defTabSz="457200">
                        <a:defRPr sz="1800" b="0">
                          <a:solidFill>
                            <a:srgbClr val="000000"/>
                          </a:solidFill>
                        </a:defRPr>
                      </a:pPr>
                      <a:r>
                        <a:rPr sz="1200">
                          <a:latin typeface="Arial"/>
                          <a:ea typeface="Arial"/>
                          <a:cs typeface="Arial"/>
                          <a:sym typeface="Arial"/>
                        </a:rPr>
                        <a:t>Telekomunikācijas un internets</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8</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8</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8</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9"/>
                  </a:ext>
                </a:extLst>
              </a:tr>
              <a:tr h="253110">
                <a:tc>
                  <a:txBody>
                    <a:bodyPr/>
                    <a:lstStyle/>
                    <a:p>
                      <a:pPr algn="just" defTabSz="457200">
                        <a:defRPr sz="1800" b="0">
                          <a:solidFill>
                            <a:srgbClr val="000000"/>
                          </a:solidFill>
                        </a:defRPr>
                      </a:pPr>
                      <a:r>
                        <a:rPr sz="1200">
                          <a:latin typeface="Arial"/>
                          <a:ea typeface="Arial"/>
                          <a:cs typeface="Arial"/>
                          <a:sym typeface="Arial"/>
                        </a:rPr>
                        <a:t>Mežsaimniecība</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9</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9</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9</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10"/>
                  </a:ext>
                </a:extLst>
              </a:tr>
              <a:tr h="253110">
                <a:tc>
                  <a:txBody>
                    <a:bodyPr/>
                    <a:lstStyle/>
                    <a:p>
                      <a:pPr algn="just" defTabSz="457200">
                        <a:defRPr sz="1800" b="0">
                          <a:solidFill>
                            <a:srgbClr val="000000"/>
                          </a:solidFill>
                        </a:defRPr>
                      </a:pPr>
                      <a:r>
                        <a:rPr sz="1200">
                          <a:latin typeface="Arial"/>
                          <a:ea typeface="Arial"/>
                          <a:cs typeface="Arial"/>
                          <a:sym typeface="Arial"/>
                        </a:rPr>
                        <a:t>Tūrisms un rekreācija (viesnūcas, atpūtas un izklaides vietas u.c.)</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200">
                          <a:latin typeface="Arial"/>
                          <a:ea typeface="Arial"/>
                          <a:cs typeface="Arial"/>
                          <a:sym typeface="Arial"/>
                        </a:rPr>
                        <a:t>10</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10</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200">
                          <a:latin typeface="Arial"/>
                          <a:ea typeface="Arial"/>
                          <a:cs typeface="Arial"/>
                          <a:sym typeface="Arial"/>
                        </a:rPr>
                        <a:t>10</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11"/>
                  </a:ext>
                </a:extLst>
              </a:tr>
            </a:tbl>
          </a:graphicData>
        </a:graphic>
      </p:graphicFrame>
      <p:sp>
        <p:nvSpPr>
          <p:cNvPr id="436" name="(1 nozīmē jāvelta vislielākā uzmanība, bet 10 -vismazākā)"/>
          <p:cNvSpPr txBox="1"/>
          <p:nvPr/>
        </p:nvSpPr>
        <p:spPr>
          <a:xfrm>
            <a:off x="2733827" y="5006542"/>
            <a:ext cx="3981146" cy="2751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457200">
              <a:spcBef>
                <a:spcPts val="600"/>
              </a:spcBef>
              <a:defRPr sz="1200" b="0">
                <a:latin typeface="Helvetica Neue"/>
                <a:ea typeface="Helvetica Neue"/>
                <a:cs typeface="Helvetica Neue"/>
                <a:sym typeface="Helvetica Neue"/>
              </a:defRPr>
            </a:lvl1pPr>
          </a:lstStyle>
          <a:p>
            <a:r>
              <a:t>(1 nozīmē jāvelta vislielākā uzmanība, bet 10 -vismazākā)</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38"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45</a:t>
            </a:fld>
            <a:endParaRPr/>
          </a:p>
        </p:txBody>
      </p:sp>
      <p:sp>
        <p:nvSpPr>
          <p:cNvPr id="439"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40"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41"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442" name="Title 4"/>
          <p:cNvSpPr txBox="1"/>
          <p:nvPr/>
        </p:nvSpPr>
        <p:spPr>
          <a:xfrm>
            <a:off x="465889" y="320385"/>
            <a:ext cx="9727011"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defRPr sz="2000">
                <a:solidFill>
                  <a:srgbClr val="00664D"/>
                </a:solidFill>
                <a:effectLst>
                  <a:outerShdw blurRad="38100" dist="38100" dir="2700000" rotWithShape="0">
                    <a:srgbClr val="C0C0C0"/>
                  </a:outerShdw>
                </a:effectLst>
                <a:latin typeface="Arial"/>
                <a:ea typeface="Arial"/>
                <a:cs typeface="Arial"/>
                <a:sym typeface="Arial"/>
              </a:defRPr>
            </a:lvl1pPr>
          </a:lstStyle>
          <a:p>
            <a:r>
              <a:t>Atsevišķu jautājumu salīdzinošā analīze pa grupām (4/4)</a:t>
            </a:r>
          </a:p>
        </p:txBody>
      </p:sp>
      <p:graphicFrame>
        <p:nvGraphicFramePr>
          <p:cNvPr id="443" name="Lūdzu nosauciet aktuālās problēmas nozarēs un tirgos, kuras, Jūsuprāt, būtu jārisina Konkurences padomei?"/>
          <p:cNvGraphicFramePr/>
          <p:nvPr/>
        </p:nvGraphicFramePr>
        <p:xfrm>
          <a:off x="1066800" y="1282700"/>
          <a:ext cx="7127715" cy="2740012"/>
        </p:xfrm>
        <a:graphic>
          <a:graphicData uri="http://schemas.openxmlformats.org/drawingml/2006/table">
            <a:tbl>
              <a:tblPr firstRow="1" firstCol="1">
                <a:tableStyleId>{4C3C2611-4C71-4FC5-86AE-919BDF0F9419}</a:tableStyleId>
              </a:tblPr>
              <a:tblGrid>
                <a:gridCol w="2697003">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941512">
                  <a:extLst>
                    <a:ext uri="{9D8B030D-6E8A-4147-A177-3AD203B41FA5}">
                      <a16:colId xmlns:a16="http://schemas.microsoft.com/office/drawing/2014/main" val="20003"/>
                    </a:ext>
                  </a:extLst>
                </a:gridCol>
              </a:tblGrid>
              <a:tr h="860412">
                <a:tc gridSpan="4">
                  <a:txBody>
                    <a:bodyPr/>
                    <a:lstStyle/>
                    <a:p>
                      <a:pPr algn="ctr" defTabSz="457200">
                        <a:spcBef>
                          <a:spcPts val="600"/>
                        </a:spcBef>
                        <a:defRPr sz="1800" b="0">
                          <a:solidFill>
                            <a:srgbClr val="000000"/>
                          </a:solidFill>
                        </a:defRPr>
                      </a:pPr>
                      <a:r>
                        <a:rPr>
                          <a:latin typeface="Arial"/>
                          <a:ea typeface="Arial"/>
                          <a:cs typeface="Arial"/>
                          <a:sym typeface="Arial"/>
                        </a:rPr>
                        <a:t>Lūdzu nosauciet aktuālās problēmas nozarēs un tirgos, kuras, Jūsuprāt, būtu jārisina Konkurences padomei?</a:t>
                      </a:r>
                    </a:p>
                  </a:txBody>
                  <a:tcPr marL="50800" marR="50800" marT="50800" marB="50800" anchor="ctr" horzOverflow="overflow">
                    <a:lnL/>
                    <a:lnR/>
                    <a:lnT/>
                    <a:lnB w="4445">
                      <a:solidFill>
                        <a:srgbClr val="000000"/>
                      </a:solidFill>
                      <a:miter lim="400000"/>
                    </a:lnB>
                    <a:solidFill>
                      <a:srgbClr val="000000">
                        <a:alpha val="0"/>
                      </a:srgbClr>
                    </a:solid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253110">
                <a:tc>
                  <a:txBody>
                    <a:bodyPr/>
                    <a:lstStyle/>
                    <a:p>
                      <a:pPr algn="l" defTabSz="457200">
                        <a:defRPr sz="1500" b="0">
                          <a:solidFill>
                            <a:srgbClr val="000000"/>
                          </a:solidFill>
                          <a:latin typeface="Arial"/>
                          <a:ea typeface="Arial"/>
                          <a:cs typeface="Arial"/>
                          <a:sym typeface="Arial"/>
                        </a:defRPr>
                      </a:pPr>
                      <a:endParaRP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500">
                          <a:latin typeface="Arial"/>
                          <a:ea typeface="Arial"/>
                          <a:cs typeface="Arial"/>
                          <a:sym typeface="Arial"/>
                        </a:rPr>
                        <a:t>Pašvaldības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500">
                          <a:latin typeface="Arial"/>
                          <a:ea typeface="Arial"/>
                          <a:cs typeface="Arial"/>
                          <a:sym typeface="Arial"/>
                        </a:rPr>
                        <a:t>Asociācijas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algn="ctr" defTabSz="457200">
                        <a:defRPr sz="1800"/>
                      </a:pPr>
                      <a:r>
                        <a:rPr sz="1500">
                          <a:latin typeface="Arial"/>
                          <a:ea typeface="Arial"/>
                          <a:cs typeface="Arial"/>
                          <a:sym typeface="Arial"/>
                        </a:rPr>
                        <a:t>Kapitālsabiedrības</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extLst>
                  <a:ext uri="{0D108BD9-81ED-4DB2-BD59-A6C34878D82A}">
                    <a16:rowId xmlns:a16="http://schemas.microsoft.com/office/drawing/2014/main" val="10001"/>
                  </a:ext>
                </a:extLst>
              </a:tr>
              <a:tr h="253110">
                <a:tc>
                  <a:txBody>
                    <a:bodyPr/>
                    <a:lstStyle/>
                    <a:p>
                      <a:pPr algn="just" defTabSz="457200">
                        <a:defRPr sz="1800" b="0">
                          <a:solidFill>
                            <a:srgbClr val="000000"/>
                          </a:solidFill>
                        </a:defRPr>
                      </a:pPr>
                      <a:r>
                        <a:rPr sz="1500" b="1">
                          <a:latin typeface="Arial"/>
                          <a:ea typeface="Arial"/>
                          <a:cs typeface="Arial"/>
                          <a:sym typeface="Arial"/>
                        </a:rPr>
                        <a:t>Iepirkuma karteļi</a:t>
                      </a:r>
                    </a:p>
                  </a:txBody>
                  <a:tcPr marL="50800" marR="50800" marT="50800" marB="5080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500" b="1">
                          <a:latin typeface="Arial"/>
                          <a:ea typeface="Arial"/>
                          <a:cs typeface="Arial"/>
                          <a:sym typeface="Arial"/>
                        </a:rPr>
                        <a:t>30,3%</a:t>
                      </a:r>
                    </a:p>
                  </a:txBody>
                  <a:tcPr marL="50800" marR="50800" marT="50800" marB="50800" horzOverflow="overflow">
                    <a:lnL>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500" b="1">
                          <a:latin typeface="Arial"/>
                          <a:ea typeface="Arial"/>
                          <a:cs typeface="Arial"/>
                          <a:sym typeface="Arial"/>
                        </a:rPr>
                        <a:t>30%</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tc>
                  <a:txBody>
                    <a:bodyPr/>
                    <a:lstStyle/>
                    <a:p>
                      <a:pPr algn="ctr" defTabSz="457200">
                        <a:defRPr sz="1800"/>
                      </a:pPr>
                      <a:r>
                        <a:rPr sz="1500" b="1">
                          <a:latin typeface="Arial"/>
                          <a:ea typeface="Arial"/>
                          <a:cs typeface="Arial"/>
                          <a:sym typeface="Arial"/>
                        </a:rPr>
                        <a:t>34,5%</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noFill/>
                  </a:tcPr>
                </a:tc>
                <a:extLst>
                  <a:ext uri="{0D108BD9-81ED-4DB2-BD59-A6C34878D82A}">
                    <a16:rowId xmlns:a16="http://schemas.microsoft.com/office/drawing/2014/main" val="10002"/>
                  </a:ext>
                </a:extLst>
              </a:tr>
              <a:tr h="253110">
                <a:tc>
                  <a:txBody>
                    <a:bodyPr/>
                    <a:lstStyle/>
                    <a:p>
                      <a:pPr algn="just" defTabSz="457200">
                        <a:defRPr sz="1800" b="0">
                          <a:solidFill>
                            <a:srgbClr val="000000"/>
                          </a:solidFill>
                        </a:defRPr>
                      </a:pPr>
                      <a:r>
                        <a:rPr sz="1500">
                          <a:latin typeface="Arial"/>
                          <a:ea typeface="Arial"/>
                          <a:cs typeface="Arial"/>
                          <a:sym typeface="Arial"/>
                        </a:rPr>
                        <a:t>Apvienošanās kontrole</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500">
                          <a:latin typeface="Arial"/>
                          <a:ea typeface="Arial"/>
                          <a:cs typeface="Arial"/>
                          <a:sym typeface="Arial"/>
                        </a:rPr>
                        <a:t>20%</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500">
                          <a:latin typeface="Arial"/>
                          <a:ea typeface="Arial"/>
                          <a:cs typeface="Arial"/>
                          <a:sym typeface="Arial"/>
                        </a:rPr>
                        <a:t>20%</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500">
                          <a:latin typeface="Arial"/>
                          <a:ea typeface="Arial"/>
                          <a:cs typeface="Arial"/>
                          <a:sym typeface="Arial"/>
                        </a:rPr>
                        <a:t>10,2%</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3"/>
                  </a:ext>
                </a:extLst>
              </a:tr>
              <a:tr h="253110">
                <a:tc>
                  <a:txBody>
                    <a:bodyPr/>
                    <a:lstStyle/>
                    <a:p>
                      <a:pPr algn="just" defTabSz="457200">
                        <a:defRPr sz="1800" b="0">
                          <a:solidFill>
                            <a:srgbClr val="000000"/>
                          </a:solidFill>
                        </a:defRPr>
                      </a:pPr>
                      <a:r>
                        <a:rPr sz="1500">
                          <a:latin typeface="Arial"/>
                          <a:ea typeface="Arial"/>
                          <a:cs typeface="Arial"/>
                          <a:sym typeface="Arial"/>
                        </a:rPr>
                        <a:t>Publisko personu nepamatota iesaistīšanas komercdarbībā</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500">
                          <a:latin typeface="Arial"/>
                          <a:ea typeface="Arial"/>
                          <a:cs typeface="Arial"/>
                          <a:sym typeface="Arial"/>
                        </a:rPr>
                        <a:t>14,5%</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500">
                          <a:latin typeface="Arial"/>
                          <a:ea typeface="Arial"/>
                          <a:cs typeface="Arial"/>
                          <a:sym typeface="Arial"/>
                        </a:rPr>
                        <a:t>28,6%</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500">
                          <a:latin typeface="Arial"/>
                          <a:ea typeface="Arial"/>
                          <a:cs typeface="Arial"/>
                          <a:sym typeface="Arial"/>
                        </a:rPr>
                        <a:t>31,6%</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4"/>
                  </a:ext>
                </a:extLst>
              </a:tr>
              <a:tr h="253110">
                <a:tc>
                  <a:txBody>
                    <a:bodyPr/>
                    <a:lstStyle/>
                    <a:p>
                      <a:pPr algn="just" defTabSz="457200">
                        <a:defRPr sz="1800" b="0">
                          <a:solidFill>
                            <a:srgbClr val="000000"/>
                          </a:solidFill>
                        </a:defRPr>
                      </a:pPr>
                      <a:r>
                        <a:rPr sz="1500">
                          <a:latin typeface="Arial"/>
                          <a:ea typeface="Arial"/>
                          <a:cs typeface="Arial"/>
                          <a:sym typeface="Arial"/>
                        </a:rPr>
                        <a:t>Tirgus procesa uzraudzīšana</a:t>
                      </a:r>
                    </a:p>
                  </a:txBody>
                  <a:tcPr marL="50800" marR="50800" marT="50800" marB="5080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pPr>
                      <a:r>
                        <a:rPr sz="1500">
                          <a:latin typeface="Arial"/>
                          <a:ea typeface="Arial"/>
                          <a:cs typeface="Arial"/>
                          <a:sym typeface="Arial"/>
                        </a:rPr>
                        <a:t>33,3%</a:t>
                      </a:r>
                    </a:p>
                  </a:txBody>
                  <a:tcPr marL="50800" marR="50800" marT="50800" marB="5080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500">
                          <a:latin typeface="Arial"/>
                          <a:ea typeface="Arial"/>
                          <a:cs typeface="Arial"/>
                          <a:sym typeface="Arial"/>
                        </a:rPr>
                        <a:t>20%</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pPr>
                      <a:r>
                        <a:rPr sz="1500">
                          <a:latin typeface="Arial"/>
                          <a:ea typeface="Arial"/>
                          <a:cs typeface="Arial"/>
                          <a:sym typeface="Arial"/>
                        </a:rPr>
                        <a:t>21,4%</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extLst>
                  <a:ext uri="{0D108BD9-81ED-4DB2-BD59-A6C34878D82A}">
                    <a16:rowId xmlns:a16="http://schemas.microsoft.com/office/drawing/2014/main" val="10005"/>
                  </a:ext>
                </a:extLst>
              </a:tr>
            </a:tbl>
          </a:graphicData>
        </a:graphic>
      </p:graphicFrame>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445"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46</a:t>
            </a:fld>
            <a:endParaRPr/>
          </a:p>
        </p:txBody>
      </p:sp>
      <p:sp>
        <p:nvSpPr>
          <p:cNvPr id="446"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447"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448"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449" name="PALDIES :)"/>
          <p:cNvSpPr txBox="1"/>
          <p:nvPr/>
        </p:nvSpPr>
        <p:spPr>
          <a:xfrm>
            <a:off x="882863" y="2077337"/>
            <a:ext cx="7677150" cy="14700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algn="ctr" defTabSz="457200">
              <a:defRPr sz="5500">
                <a:solidFill>
                  <a:srgbClr val="005551"/>
                </a:solidFill>
                <a:latin typeface="Arial"/>
                <a:ea typeface="Arial"/>
                <a:cs typeface="Arial"/>
                <a:sym typeface="Arial"/>
              </a:defRPr>
            </a:lvl1pPr>
          </a:lstStyle>
          <a:p>
            <a:r>
              <a:rPr lang="lv-LV" dirty="0"/>
              <a:t>Paldies par uzmanību!</a:t>
            </a:r>
            <a:endParaRPr dirty="0"/>
          </a:p>
        </p:txBody>
      </p:sp>
      <p:sp>
        <p:nvSpPr>
          <p:cNvPr id="450" name="Jānis Uzulēns…"/>
          <p:cNvSpPr txBox="1"/>
          <p:nvPr/>
        </p:nvSpPr>
        <p:spPr>
          <a:xfrm>
            <a:off x="4736572" y="3139177"/>
            <a:ext cx="102656" cy="579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ctr" defTabSz="260604">
              <a:defRPr sz="3100">
                <a:solidFill>
                  <a:srgbClr val="005551"/>
                </a:solidFill>
                <a:latin typeface="Arial"/>
                <a:ea typeface="Arial"/>
                <a:cs typeface="Arial"/>
                <a:sym typeface="Arial"/>
              </a:defRPr>
            </a:pPr>
            <a:endParaRPr u="sng" dirty="0">
              <a:hlinkClick r:id="rId4"/>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56"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157"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58"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59"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60" name="KAPITĀLSABIEDRĪBAS"/>
          <p:cNvSpPr txBox="1">
            <a:spLocks noGrp="1"/>
          </p:cNvSpPr>
          <p:nvPr>
            <p:ph type="title" idx="4294967295"/>
          </p:nvPr>
        </p:nvSpPr>
        <p:spPr>
          <a:xfrm>
            <a:off x="1152525" y="2007251"/>
            <a:ext cx="7107257" cy="1498950"/>
          </a:xfrm>
          <a:prstGeom prst="rect">
            <a:avLst/>
          </a:prstGeom>
        </p:spPr>
        <p:txBody>
          <a:bodyPr lIns="45719" tIns="45719" rIns="45719" bIns="45719"/>
          <a:lstStyle>
            <a:lvl1pPr algn="l">
              <a:defRPr b="1">
                <a:solidFill>
                  <a:schemeClr val="accent3">
                    <a:hueOff val="914337"/>
                    <a:satOff val="31515"/>
                    <a:lumOff val="-30790"/>
                  </a:schemeClr>
                </a:solidFill>
              </a:defRPr>
            </a:lvl1pPr>
          </a:lstStyle>
          <a:p>
            <a:r>
              <a:t>KAPITĀLSABIEDRĪBAS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62"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163"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64"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65"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66" name="Izlases struktūra"/>
          <p:cNvSpPr txBox="1">
            <a:spLocks noGrp="1"/>
          </p:cNvSpPr>
          <p:nvPr>
            <p:ph type="title" idx="4294967295"/>
          </p:nvPr>
        </p:nvSpPr>
        <p:spPr>
          <a:xfrm>
            <a:off x="250825" y="115887"/>
            <a:ext cx="7107238" cy="587376"/>
          </a:xfrm>
          <a:prstGeom prst="rect">
            <a:avLst/>
          </a:prstGeom>
        </p:spPr>
        <p:txBody>
          <a:bodyPr lIns="45719" tIns="45719" rIns="45719" bIns="45719"/>
          <a:lstStyle>
            <a:lvl1pPr algn="l" defTabSz="731520">
              <a:defRPr sz="3520">
                <a:solidFill>
                  <a:schemeClr val="accent3">
                    <a:hueOff val="914337"/>
                    <a:satOff val="31515"/>
                    <a:lumOff val="-30790"/>
                  </a:schemeClr>
                </a:solidFill>
              </a:defRPr>
            </a:lvl1pPr>
          </a:lstStyle>
          <a:p>
            <a:r>
              <a:t>Izlases struktūra</a:t>
            </a:r>
          </a:p>
        </p:txBody>
      </p:sp>
      <p:graphicFrame>
        <p:nvGraphicFramePr>
          <p:cNvPr id="167" name="Table"/>
          <p:cNvGraphicFramePr/>
          <p:nvPr/>
        </p:nvGraphicFramePr>
        <p:xfrm>
          <a:off x="1041648" y="2350019"/>
          <a:ext cx="7366942" cy="1944370"/>
        </p:xfrm>
        <a:graphic>
          <a:graphicData uri="http://schemas.openxmlformats.org/drawingml/2006/table">
            <a:tbl>
              <a:tblPr bandRow="1">
                <a:tableStyleId>{8F44A2F1-9E1F-4B54-A3A2-5F16C0AD49E2}</a:tableStyleId>
              </a:tblPr>
              <a:tblGrid>
                <a:gridCol w="5558879">
                  <a:extLst>
                    <a:ext uri="{9D8B030D-6E8A-4147-A177-3AD203B41FA5}">
                      <a16:colId xmlns:a16="http://schemas.microsoft.com/office/drawing/2014/main" val="20000"/>
                    </a:ext>
                  </a:extLst>
                </a:gridCol>
                <a:gridCol w="1085979">
                  <a:extLst>
                    <a:ext uri="{9D8B030D-6E8A-4147-A177-3AD203B41FA5}">
                      <a16:colId xmlns:a16="http://schemas.microsoft.com/office/drawing/2014/main" val="20001"/>
                    </a:ext>
                  </a:extLst>
                </a:gridCol>
                <a:gridCol w="722084">
                  <a:extLst>
                    <a:ext uri="{9D8B030D-6E8A-4147-A177-3AD203B41FA5}">
                      <a16:colId xmlns:a16="http://schemas.microsoft.com/office/drawing/2014/main" val="20002"/>
                    </a:ext>
                  </a:extLst>
                </a:gridCol>
              </a:tblGrid>
              <a:tr h="254000">
                <a:tc>
                  <a:txBody>
                    <a:bodyPr/>
                    <a:lstStyle/>
                    <a:p>
                      <a:pPr algn="ctr">
                        <a:defRPr sz="1800"/>
                      </a:pPr>
                      <a:r>
                        <a:rPr sz="1100" b="1">
                          <a:latin typeface="Arial"/>
                          <a:ea typeface="Arial"/>
                          <a:cs typeface="Arial"/>
                          <a:sym typeface="Arial"/>
                        </a:rPr>
                        <a:t>Nozare</a:t>
                      </a:r>
                    </a:p>
                  </a:txBody>
                  <a:tcPr marL="9525" marR="9525" marT="9525" marB="9525" anchor="ctr" horzOverflow="overflow">
                    <a:lnR w="12700">
                      <a:miter lim="400000"/>
                    </a:lnR>
                    <a:solidFill>
                      <a:srgbClr val="92D050"/>
                    </a:solidFill>
                  </a:tcPr>
                </a:tc>
                <a:tc>
                  <a:txBody>
                    <a:bodyPr/>
                    <a:lstStyle/>
                    <a:p>
                      <a:pPr algn="ctr">
                        <a:defRPr sz="1800"/>
                      </a:pPr>
                      <a:r>
                        <a:rPr sz="1100" b="1">
                          <a:latin typeface="Arial"/>
                          <a:ea typeface="Arial"/>
                          <a:cs typeface="Arial"/>
                          <a:sym typeface="Arial"/>
                        </a:rPr>
                        <a:t>Respondentu skaits</a:t>
                      </a:r>
                    </a:p>
                  </a:txBody>
                  <a:tcPr marL="9525" marR="9525" marT="9525" marB="9525" anchor="ctr" horzOverflow="overflow">
                    <a:lnL w="12700">
                      <a:miter lim="400000"/>
                    </a:lnL>
                    <a:solidFill>
                      <a:srgbClr val="92D050"/>
                    </a:solidFill>
                  </a:tcPr>
                </a:tc>
                <a:tc>
                  <a:txBody>
                    <a:bodyPr/>
                    <a:lstStyle/>
                    <a:p>
                      <a:pPr algn="ctr">
                        <a:defRPr sz="1800"/>
                      </a:pPr>
                      <a:r>
                        <a:rPr sz="1100" b="1">
                          <a:latin typeface="Arial"/>
                          <a:ea typeface="Arial"/>
                          <a:cs typeface="Arial"/>
                          <a:sym typeface="Arial"/>
                        </a:rPr>
                        <a:t>%</a:t>
                      </a:r>
                    </a:p>
                  </a:txBody>
                  <a:tcPr marL="9525" marR="9525" marT="9525" marB="9525" anchor="ctr" horzOverflow="overflow">
                    <a:solidFill>
                      <a:srgbClr val="92D050"/>
                    </a:solidFill>
                  </a:tcPr>
                </a:tc>
                <a:extLst>
                  <a:ext uri="{0D108BD9-81ED-4DB2-BD59-A6C34878D82A}">
                    <a16:rowId xmlns:a16="http://schemas.microsoft.com/office/drawing/2014/main" val="10000"/>
                  </a:ext>
                </a:extLst>
              </a:tr>
              <a:tr h="254000">
                <a:tc>
                  <a:txBody>
                    <a:bodyPr/>
                    <a:lstStyle/>
                    <a:p>
                      <a:pPr algn="just" defTabSz="457200">
                        <a:defRPr sz="1800"/>
                      </a:pPr>
                      <a:r>
                        <a:rPr sz="1600">
                          <a:latin typeface="Helvetica"/>
                          <a:ea typeface="Helvetica"/>
                          <a:cs typeface="Helvetica"/>
                          <a:sym typeface="Helvetica"/>
                        </a:rPr>
                        <a:t>Apstrādes rūpniecība</a:t>
                      </a:r>
                    </a:p>
                  </a:txBody>
                  <a:tcPr marL="63500" marR="63500" marT="12700" marB="12700" horzOverflow="overflow">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11</a:t>
                      </a:r>
                    </a:p>
                  </a:txBody>
                  <a:tcPr marL="0" marR="0" marT="0" marB="0" horzOverflow="overflow">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7%</a:t>
                      </a:r>
                    </a:p>
                  </a:txBody>
                  <a:tcPr marL="0" marR="0" marT="0" marB="0" horzOverflow="overflow">
                    <a:lnB w="12700">
                      <a:solidFill>
                        <a:srgbClr val="AAAAAA"/>
                      </a:solidFill>
                      <a:miter lim="400000"/>
                    </a:lnB>
                  </a:tcPr>
                </a:tc>
                <a:extLst>
                  <a:ext uri="{0D108BD9-81ED-4DB2-BD59-A6C34878D82A}">
                    <a16:rowId xmlns:a16="http://schemas.microsoft.com/office/drawing/2014/main" val="10001"/>
                  </a:ext>
                </a:extLst>
              </a:tr>
              <a:tr h="254000">
                <a:tc>
                  <a:txBody>
                    <a:bodyPr/>
                    <a:lstStyle/>
                    <a:p>
                      <a:pPr algn="just" defTabSz="457200">
                        <a:defRPr sz="1800"/>
                      </a:pPr>
                      <a:r>
                        <a:rPr sz="1600" b="1">
                          <a:latin typeface="Helvetica"/>
                          <a:ea typeface="Helvetica"/>
                          <a:cs typeface="Helvetica"/>
                          <a:sym typeface="Helvetica"/>
                        </a:rPr>
                        <a:t>Būvniecība</a:t>
                      </a:r>
                    </a:p>
                  </a:txBody>
                  <a:tcPr marL="63500" marR="63500" marT="12700" marB="1270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40</a:t>
                      </a:r>
                    </a:p>
                  </a:txBody>
                  <a:tcPr marL="0" marR="0" marT="0" marB="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27%</a:t>
                      </a:r>
                    </a:p>
                  </a:txBody>
                  <a:tcPr marL="0" marR="0" marT="0" marB="0" horzOverflow="overflow">
                    <a:lnT w="12700">
                      <a:solidFill>
                        <a:srgbClr val="AAAAAA"/>
                      </a:solidFill>
                      <a:miter lim="400000"/>
                    </a:lnT>
                    <a:lnB w="12700">
                      <a:solidFill>
                        <a:srgbClr val="AAAAAA"/>
                      </a:solidFill>
                      <a:miter lim="400000"/>
                    </a:lnB>
                  </a:tcPr>
                </a:tc>
                <a:extLst>
                  <a:ext uri="{0D108BD9-81ED-4DB2-BD59-A6C34878D82A}">
                    <a16:rowId xmlns:a16="http://schemas.microsoft.com/office/drawing/2014/main" val="10002"/>
                  </a:ext>
                </a:extLst>
              </a:tr>
              <a:tr h="254000">
                <a:tc>
                  <a:txBody>
                    <a:bodyPr/>
                    <a:lstStyle/>
                    <a:p>
                      <a:pPr algn="just" defTabSz="457200">
                        <a:defRPr sz="1800"/>
                      </a:pPr>
                      <a:r>
                        <a:rPr sz="1600" b="1">
                          <a:latin typeface="Helvetica"/>
                          <a:ea typeface="Helvetica"/>
                          <a:cs typeface="Helvetica"/>
                          <a:sym typeface="Helvetica"/>
                        </a:rPr>
                        <a:t>Vairumtirdzniecība un mazumtirdzniecība; automobiļu un motociklu remonts</a:t>
                      </a:r>
                    </a:p>
                  </a:txBody>
                  <a:tcPr marL="63500" marR="63500" marT="12700" marB="1270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36</a:t>
                      </a:r>
                    </a:p>
                  </a:txBody>
                  <a:tcPr marL="0" marR="0" marT="0" marB="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24%</a:t>
                      </a:r>
                    </a:p>
                  </a:txBody>
                  <a:tcPr marL="0" marR="0" marT="0" marB="0" horzOverflow="overflow">
                    <a:lnT w="12700">
                      <a:solidFill>
                        <a:srgbClr val="AAAAAA"/>
                      </a:solidFill>
                      <a:miter lim="400000"/>
                    </a:lnT>
                    <a:lnB w="12700">
                      <a:solidFill>
                        <a:srgbClr val="AAAAAA"/>
                      </a:solidFill>
                      <a:miter lim="400000"/>
                    </a:lnB>
                  </a:tcPr>
                </a:tc>
                <a:extLst>
                  <a:ext uri="{0D108BD9-81ED-4DB2-BD59-A6C34878D82A}">
                    <a16:rowId xmlns:a16="http://schemas.microsoft.com/office/drawing/2014/main" val="10003"/>
                  </a:ext>
                </a:extLst>
              </a:tr>
              <a:tr h="254000">
                <a:tc>
                  <a:txBody>
                    <a:bodyPr/>
                    <a:lstStyle/>
                    <a:p>
                      <a:pPr algn="just" defTabSz="457200">
                        <a:defRPr sz="1800"/>
                      </a:pPr>
                      <a:r>
                        <a:rPr sz="1600">
                          <a:latin typeface="Helvetica"/>
                          <a:ea typeface="Helvetica"/>
                          <a:cs typeface="Helvetica"/>
                          <a:sym typeface="Helvetica"/>
                        </a:rPr>
                        <a:t>Transports un uzglabāšana</a:t>
                      </a:r>
                    </a:p>
                  </a:txBody>
                  <a:tcPr marL="63500" marR="63500" marT="12700" marB="1270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20</a:t>
                      </a:r>
                    </a:p>
                  </a:txBody>
                  <a:tcPr marL="0" marR="0" marT="0" marB="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13%</a:t>
                      </a:r>
                    </a:p>
                  </a:txBody>
                  <a:tcPr marL="0" marR="0" marT="0" marB="0" horzOverflow="overflow">
                    <a:lnT w="12700">
                      <a:solidFill>
                        <a:srgbClr val="AAAAAA"/>
                      </a:solidFill>
                      <a:miter lim="400000"/>
                    </a:lnT>
                    <a:lnB w="12700">
                      <a:solidFill>
                        <a:srgbClr val="AAAAAA"/>
                      </a:solidFill>
                      <a:miter lim="400000"/>
                    </a:lnB>
                  </a:tcPr>
                </a:tc>
                <a:extLst>
                  <a:ext uri="{0D108BD9-81ED-4DB2-BD59-A6C34878D82A}">
                    <a16:rowId xmlns:a16="http://schemas.microsoft.com/office/drawing/2014/main" val="10004"/>
                  </a:ext>
                </a:extLst>
              </a:tr>
              <a:tr h="254000">
                <a:tc>
                  <a:txBody>
                    <a:bodyPr/>
                    <a:lstStyle/>
                    <a:p>
                      <a:pPr algn="just" defTabSz="457200">
                        <a:defRPr sz="1800"/>
                      </a:pPr>
                      <a:r>
                        <a:rPr sz="1600">
                          <a:latin typeface="Helvetica"/>
                          <a:ea typeface="Helvetica"/>
                          <a:cs typeface="Helvetica"/>
                          <a:sym typeface="Helvetica"/>
                        </a:rPr>
                        <a:t>Veselība un sociālā aprūpe</a:t>
                      </a:r>
                    </a:p>
                  </a:txBody>
                  <a:tcPr marL="63500" marR="63500" marT="12700" marB="1270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12</a:t>
                      </a:r>
                    </a:p>
                  </a:txBody>
                  <a:tcPr marL="0" marR="0" marT="0" marB="0" horzOverflow="overflow">
                    <a:lnT w="12700">
                      <a:solidFill>
                        <a:srgbClr val="AAAAAA"/>
                      </a:solidFill>
                      <a:miter lim="400000"/>
                    </a:lnT>
                    <a:lnB w="12700">
                      <a:solidFill>
                        <a:srgbClr val="AAAAAA"/>
                      </a:solidFill>
                      <a:miter lim="400000"/>
                    </a:lnB>
                  </a:tcPr>
                </a:tc>
                <a:tc>
                  <a:txBody>
                    <a:bodyPr/>
                    <a:lstStyle/>
                    <a:p>
                      <a:pPr algn="ctr" defTabSz="457200">
                        <a:defRPr sz="1800"/>
                      </a:pPr>
                      <a:r>
                        <a:rPr sz="1600">
                          <a:latin typeface="Helvetica"/>
                          <a:ea typeface="Helvetica"/>
                          <a:cs typeface="Helvetica"/>
                          <a:sym typeface="Helvetica"/>
                        </a:rPr>
                        <a:t>8%</a:t>
                      </a:r>
                    </a:p>
                  </a:txBody>
                  <a:tcPr marL="0" marR="0" marT="0" marB="0" horzOverflow="overflow">
                    <a:lnT w="12700">
                      <a:solidFill>
                        <a:srgbClr val="AAAAAA"/>
                      </a:solidFill>
                      <a:miter lim="400000"/>
                    </a:lnT>
                    <a:lnB w="12700">
                      <a:solidFill>
                        <a:srgbClr val="AAAAAA"/>
                      </a:solidFill>
                      <a:miter lim="400000"/>
                    </a:lnB>
                  </a:tcPr>
                </a:tc>
                <a:extLst>
                  <a:ext uri="{0D108BD9-81ED-4DB2-BD59-A6C34878D82A}">
                    <a16:rowId xmlns:a16="http://schemas.microsoft.com/office/drawing/2014/main" val="10005"/>
                  </a:ext>
                </a:extLst>
              </a:tr>
            </a:tbl>
          </a:graphicData>
        </a:graphic>
      </p:graphicFrame>
      <p:sp>
        <p:nvSpPr>
          <p:cNvPr id="168" name="Kāds ir Jūsu uzņēmuma galvenais darbības veids (atbilstoši NACE klasifikācijai)"/>
          <p:cNvSpPr txBox="1"/>
          <p:nvPr/>
        </p:nvSpPr>
        <p:spPr>
          <a:xfrm>
            <a:off x="296595" y="1266291"/>
            <a:ext cx="8246010" cy="381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defTabSz="457200">
              <a:defRPr sz="1800" b="0">
                <a:latin typeface="Helvetica"/>
                <a:ea typeface="Helvetica"/>
                <a:cs typeface="Helvetica"/>
                <a:sym typeface="Helvetica"/>
              </a:defRPr>
            </a:lvl1pPr>
          </a:lstStyle>
          <a:p>
            <a:r>
              <a:t>Kāds ir Jūsu uzņēmuma galvenais darbības veids (atbilstoši NACE klasifikācijai)</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70"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71"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72"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73"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74" name="Izlases struktūra"/>
          <p:cNvSpPr txBox="1">
            <a:spLocks noGrp="1"/>
          </p:cNvSpPr>
          <p:nvPr>
            <p:ph type="title" idx="4294967295"/>
          </p:nvPr>
        </p:nvSpPr>
        <p:spPr>
          <a:xfrm>
            <a:off x="250825" y="115887"/>
            <a:ext cx="7107238" cy="587376"/>
          </a:xfrm>
          <a:prstGeom prst="rect">
            <a:avLst/>
          </a:prstGeom>
        </p:spPr>
        <p:txBody>
          <a:bodyPr lIns="45719" tIns="45719" rIns="45719" bIns="45719"/>
          <a:lstStyle>
            <a:lvl1pPr algn="l" defTabSz="731520">
              <a:defRPr sz="3520">
                <a:solidFill>
                  <a:schemeClr val="accent3">
                    <a:hueOff val="914337"/>
                    <a:satOff val="31515"/>
                    <a:lumOff val="-30790"/>
                  </a:schemeClr>
                </a:solidFill>
              </a:defRPr>
            </a:lvl1pPr>
          </a:lstStyle>
          <a:p>
            <a:r>
              <a:t>Izlases struktūra</a:t>
            </a:r>
          </a:p>
        </p:txBody>
      </p:sp>
      <p:graphicFrame>
        <p:nvGraphicFramePr>
          <p:cNvPr id="175" name="Tabula 4"/>
          <p:cNvGraphicFramePr/>
          <p:nvPr/>
        </p:nvGraphicFramePr>
        <p:xfrm>
          <a:off x="1127125" y="1237773"/>
          <a:ext cx="6438899" cy="3211830"/>
        </p:xfrm>
        <a:graphic>
          <a:graphicData uri="http://schemas.openxmlformats.org/drawingml/2006/table">
            <a:tbl>
              <a:tblPr>
                <a:tableStyleId>{4C3C2611-4C71-4FC5-86AE-919BDF0F9419}</a:tableStyleId>
              </a:tblPr>
              <a:tblGrid>
                <a:gridCol w="1879600">
                  <a:extLst>
                    <a:ext uri="{9D8B030D-6E8A-4147-A177-3AD203B41FA5}">
                      <a16:colId xmlns:a16="http://schemas.microsoft.com/office/drawing/2014/main" val="20000"/>
                    </a:ext>
                  </a:extLst>
                </a:gridCol>
                <a:gridCol w="1963736">
                  <a:extLst>
                    <a:ext uri="{9D8B030D-6E8A-4147-A177-3AD203B41FA5}">
                      <a16:colId xmlns:a16="http://schemas.microsoft.com/office/drawing/2014/main" val="20001"/>
                    </a:ext>
                  </a:extLst>
                </a:gridCol>
                <a:gridCol w="1343025">
                  <a:extLst>
                    <a:ext uri="{9D8B030D-6E8A-4147-A177-3AD203B41FA5}">
                      <a16:colId xmlns:a16="http://schemas.microsoft.com/office/drawing/2014/main" val="20002"/>
                    </a:ext>
                  </a:extLst>
                </a:gridCol>
                <a:gridCol w="1252538">
                  <a:extLst>
                    <a:ext uri="{9D8B030D-6E8A-4147-A177-3AD203B41FA5}">
                      <a16:colId xmlns:a16="http://schemas.microsoft.com/office/drawing/2014/main" val="20003"/>
                    </a:ext>
                  </a:extLst>
                </a:gridCol>
              </a:tblGrid>
              <a:tr h="200025">
                <a:tc gridSpan="2">
                  <a:txBody>
                    <a:bodyPr/>
                    <a:lstStyle/>
                    <a:p>
                      <a:pPr algn="l">
                        <a:defRPr sz="1200">
                          <a:latin typeface="Verdana"/>
                          <a:ea typeface="Verdana"/>
                          <a:cs typeface="Verdana"/>
                          <a:sym typeface="Verdana"/>
                        </a:defRPr>
                      </a:pPr>
                      <a:r>
                        <a:t> </a:t>
                      </a:r>
                      <a:endParaRPr b="1">
                        <a:latin typeface="Calibri"/>
                        <a:ea typeface="Calibri"/>
                        <a:cs typeface="Calibri"/>
                        <a:sym typeface="Calibri"/>
                      </a:endParaRPr>
                    </a:p>
                    <a:p>
                      <a:pPr algn="l">
                        <a:defRPr sz="1200">
                          <a:latin typeface="Verdana"/>
                          <a:ea typeface="Verdana"/>
                          <a:cs typeface="Verdana"/>
                          <a:sym typeface="Verdana"/>
                        </a:defRPr>
                      </a:pPr>
                      <a:r>
                        <a:t> </a:t>
                      </a:r>
                    </a:p>
                  </a:txBody>
                  <a:tcPr marL="9525" marR="9525" marT="9525" marB="9525" anchor="ctr" horzOverflow="overflow">
                    <a:lnL w="12700">
                      <a:solidFill>
                        <a:srgbClr val="FFFFFF"/>
                      </a:solidFill>
                    </a:lnL>
                    <a:lnR w="12700">
                      <a:solidFill>
                        <a:srgbClr val="FFFFFF"/>
                      </a:solidFill>
                    </a:lnR>
                    <a:lnT w="12700">
                      <a:solidFill>
                        <a:srgbClr val="FFFFFF"/>
                      </a:solidFill>
                    </a:lnT>
                    <a:solidFill>
                      <a:srgbClr val="92D050"/>
                    </a:solidFill>
                  </a:tcPr>
                </a:tc>
                <a:tc hMerge="1">
                  <a:txBody>
                    <a:bodyPr/>
                    <a:lstStyle/>
                    <a:p>
                      <a:endParaRPr lang="lv-LV"/>
                    </a:p>
                  </a:txBody>
                  <a:tcPr/>
                </a:tc>
                <a:tc>
                  <a:txBody>
                    <a:bodyPr/>
                    <a:lstStyle/>
                    <a:p>
                      <a:pPr algn="ctr">
                        <a:defRPr sz="1800"/>
                      </a:pPr>
                      <a:r>
                        <a:rPr sz="1200" b="1">
                          <a:latin typeface="Verdana"/>
                          <a:ea typeface="Verdana"/>
                          <a:cs typeface="Verdana"/>
                          <a:sym typeface="Verdana"/>
                        </a:rPr>
                        <a:t>Respondentu skaits</a:t>
                      </a:r>
                    </a:p>
                  </a:txBody>
                  <a:tcPr marL="9525" marR="9525" marT="9525" marB="9525" anchor="ctr" horzOverflow="overflow">
                    <a:lnL w="12700">
                      <a:solidFill>
                        <a:srgbClr val="FFFFFF"/>
                      </a:solidFill>
                    </a:lnL>
                    <a:lnR w="12700">
                      <a:solidFill>
                        <a:srgbClr val="FFFFFF"/>
                      </a:solidFill>
                    </a:lnR>
                    <a:lnT w="12700">
                      <a:solidFill>
                        <a:srgbClr val="FFFFFF"/>
                      </a:solidFill>
                    </a:lnT>
                    <a:solidFill>
                      <a:srgbClr val="92D050"/>
                    </a:solidFill>
                  </a:tcPr>
                </a:tc>
                <a:tc>
                  <a:txBody>
                    <a:bodyPr/>
                    <a:lstStyle/>
                    <a:p>
                      <a:pPr algn="ctr">
                        <a:defRPr sz="1800"/>
                      </a:pPr>
                      <a:r>
                        <a:rPr sz="1200" b="1">
                          <a:latin typeface="Verdana"/>
                          <a:ea typeface="Verdana"/>
                          <a:cs typeface="Verdana"/>
                          <a:sym typeface="Verdana"/>
                        </a:rPr>
                        <a:t>%</a:t>
                      </a:r>
                    </a:p>
                  </a:txBody>
                  <a:tcPr marL="9525" marR="9525" marT="9525" marB="9525" anchor="ctr" horzOverflow="overflow">
                    <a:lnL w="12700">
                      <a:solidFill>
                        <a:srgbClr val="FFFFFF"/>
                      </a:solidFill>
                    </a:lnL>
                    <a:lnR w="12700">
                      <a:solidFill>
                        <a:srgbClr val="FFFFFF"/>
                      </a:solidFill>
                    </a:lnR>
                    <a:lnT w="12700">
                      <a:solidFill>
                        <a:srgbClr val="FFFFFF"/>
                      </a:solidFill>
                    </a:lnT>
                    <a:solidFill>
                      <a:srgbClr val="92D050"/>
                    </a:solidFill>
                  </a:tcPr>
                </a:tc>
                <a:extLst>
                  <a:ext uri="{0D108BD9-81ED-4DB2-BD59-A6C34878D82A}">
                    <a16:rowId xmlns:a16="http://schemas.microsoft.com/office/drawing/2014/main" val="10000"/>
                  </a:ext>
                </a:extLst>
              </a:tr>
              <a:tr h="200025">
                <a:tc>
                  <a:txBody>
                    <a:bodyPr/>
                    <a:lstStyle/>
                    <a:p>
                      <a:pPr algn="l">
                        <a:defRPr sz="1800"/>
                      </a:pPr>
                      <a:r>
                        <a:rPr sz="1200" b="1">
                          <a:latin typeface="Verdana"/>
                          <a:ea typeface="Verdana"/>
                          <a:cs typeface="Verdana"/>
                          <a:sym typeface="Verdana"/>
                        </a:rPr>
                        <a:t>Sektors</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Valsts</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17</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11,3</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1"/>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Privātais</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132</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88</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2"/>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Bezpeļņas</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0,7</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3"/>
                  </a:ext>
                </a:extLst>
              </a:tr>
              <a:tr h="200025">
                <a:tc>
                  <a:txBody>
                    <a:bodyPr/>
                    <a:lstStyle/>
                    <a:p>
                      <a:pPr algn="l">
                        <a:defRPr sz="1200" b="1">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l">
                        <a:defRPr sz="1200">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200">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200">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4"/>
                  </a:ext>
                </a:extLst>
              </a:tr>
              <a:tr h="200025">
                <a:tc>
                  <a:txBody>
                    <a:bodyPr/>
                    <a:lstStyle/>
                    <a:p>
                      <a:pPr algn="l">
                        <a:defRPr sz="1800"/>
                      </a:pPr>
                      <a:r>
                        <a:rPr sz="1200" b="1">
                          <a:latin typeface="Verdana"/>
                          <a:ea typeface="Verdana"/>
                          <a:cs typeface="Verdana"/>
                          <a:sym typeface="Verdana"/>
                        </a:rPr>
                        <a:t>Darbinieku skaits</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1 līdz 9 </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29</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19,3</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5"/>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10-49</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54</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36</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6"/>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50-249</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43</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28,7</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7"/>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vairāk nekā 250</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24</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16</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8"/>
                  </a:ext>
                </a:extLst>
              </a:tr>
              <a:tr h="200025">
                <a:tc>
                  <a:txBody>
                    <a:bodyPr/>
                    <a:lstStyle/>
                    <a:p>
                      <a:pPr algn="l">
                        <a:defRPr sz="1200" b="1">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l">
                        <a:defRPr sz="1200">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200">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200">
                          <a:latin typeface="Calibri"/>
                          <a:ea typeface="Calibri"/>
                          <a:cs typeface="Calibri"/>
                          <a:sym typeface="Calibri"/>
                        </a:defRPr>
                      </a:pPr>
                      <a:endParaRP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09"/>
                  </a:ext>
                </a:extLst>
              </a:tr>
              <a:tr h="200025">
                <a:tc>
                  <a:txBody>
                    <a:bodyPr/>
                    <a:lstStyle/>
                    <a:p>
                      <a:pPr algn="l">
                        <a:defRPr sz="1800"/>
                      </a:pPr>
                      <a:r>
                        <a:rPr sz="1200" b="1">
                          <a:latin typeface="Verdana"/>
                          <a:ea typeface="Verdana"/>
                          <a:cs typeface="Verdana"/>
                          <a:sym typeface="Verdana"/>
                        </a:rPr>
                        <a:t>Plānošanas reģions</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Rīga</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113</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75,3</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10"/>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Vidzeme</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14</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9,3</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11"/>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Kurzeme</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10</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6,7</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12"/>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solidFill>
                      <a:srgbClr val="E6F6EF"/>
                    </a:solidFill>
                  </a:tcPr>
                </a:tc>
                <a:tc>
                  <a:txBody>
                    <a:bodyPr/>
                    <a:lstStyle/>
                    <a:p>
                      <a:pPr algn="l">
                        <a:defRPr sz="1800"/>
                      </a:pPr>
                      <a:r>
                        <a:rPr sz="1200">
                          <a:latin typeface="Verdana"/>
                          <a:ea typeface="Verdana"/>
                          <a:cs typeface="Verdana"/>
                          <a:sym typeface="Verdana"/>
                        </a:rPr>
                        <a:t>Zemgale</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8</a:t>
                      </a:r>
                    </a:p>
                  </a:txBody>
                  <a:tcPr marL="9525" marR="9525" marT="9525" marB="9525" anchor="ctr" horzOverflow="overflow">
                    <a:lnL w="12700">
                      <a:solidFill>
                        <a:srgbClr val="FFFFFF"/>
                      </a:solidFill>
                    </a:lnL>
                    <a:lnR w="12700">
                      <a:solidFill>
                        <a:srgbClr val="FFFFFF"/>
                      </a:solidFill>
                    </a:lnR>
                    <a:solidFill>
                      <a:srgbClr val="E6F6EF"/>
                    </a:solidFill>
                  </a:tcPr>
                </a:tc>
                <a:tc>
                  <a:txBody>
                    <a:bodyPr/>
                    <a:lstStyle/>
                    <a:p>
                      <a:pPr algn="ctr">
                        <a:defRPr sz="1800"/>
                      </a:pPr>
                      <a:r>
                        <a:rPr sz="1200">
                          <a:latin typeface="Verdana"/>
                          <a:ea typeface="Verdana"/>
                          <a:cs typeface="Verdana"/>
                          <a:sym typeface="Verdana"/>
                        </a:rPr>
                        <a:t>5,3</a:t>
                      </a:r>
                    </a:p>
                  </a:txBody>
                  <a:tcPr marL="9525" marR="9525" marT="9525" marB="9525" anchor="ctr" horzOverflow="overflow">
                    <a:lnL w="12700">
                      <a:solidFill>
                        <a:srgbClr val="FFFFFF"/>
                      </a:solidFill>
                    </a:lnL>
                    <a:lnR w="12700">
                      <a:solidFill>
                        <a:srgbClr val="FFFFFF"/>
                      </a:solidFill>
                    </a:lnR>
                    <a:solidFill>
                      <a:srgbClr val="E6F6EF"/>
                    </a:solidFill>
                  </a:tcPr>
                </a:tc>
                <a:extLst>
                  <a:ext uri="{0D108BD9-81ED-4DB2-BD59-A6C34878D82A}">
                    <a16:rowId xmlns:a16="http://schemas.microsoft.com/office/drawing/2014/main" val="10013"/>
                  </a:ext>
                </a:extLst>
              </a:tr>
              <a:tr h="200025">
                <a:tc>
                  <a:txBody>
                    <a:bodyPr/>
                    <a:lstStyle/>
                    <a:p>
                      <a:pPr algn="l">
                        <a:defRPr sz="1800"/>
                      </a:pPr>
                      <a:r>
                        <a:rPr sz="1200" b="1">
                          <a:latin typeface="Verdana"/>
                          <a:ea typeface="Verdana"/>
                          <a:cs typeface="Verdana"/>
                          <a:sym typeface="Verdana"/>
                        </a:rPr>
                        <a:t> </a:t>
                      </a:r>
                    </a:p>
                  </a:txBody>
                  <a:tcPr marL="9525" marR="9525" marT="9525" marB="9525" horzOverflow="overflow">
                    <a:lnL w="12700">
                      <a:solidFill>
                        <a:srgbClr val="FFFFFF"/>
                      </a:solidFill>
                    </a:lnL>
                    <a:lnR w="12700">
                      <a:solidFill>
                        <a:srgbClr val="FFFFFF"/>
                      </a:solidFill>
                    </a:lnR>
                    <a:lnB w="12700">
                      <a:solidFill>
                        <a:srgbClr val="FFFFFF"/>
                      </a:solidFill>
                    </a:lnB>
                    <a:solidFill>
                      <a:srgbClr val="E6F6EF"/>
                    </a:solidFill>
                  </a:tcPr>
                </a:tc>
                <a:tc>
                  <a:txBody>
                    <a:bodyPr/>
                    <a:lstStyle/>
                    <a:p>
                      <a:pPr algn="l">
                        <a:defRPr sz="1800"/>
                      </a:pPr>
                      <a:r>
                        <a:rPr sz="1200">
                          <a:latin typeface="Verdana"/>
                          <a:ea typeface="Verdana"/>
                          <a:cs typeface="Verdana"/>
                          <a:sym typeface="Verdana"/>
                        </a:rPr>
                        <a:t>Latgale</a:t>
                      </a:r>
                    </a:p>
                  </a:txBody>
                  <a:tcPr marL="9525" marR="9525" marT="9525" marB="9525" anchor="ctr" horzOverflow="overflow">
                    <a:lnL w="12700">
                      <a:solidFill>
                        <a:srgbClr val="FFFFFF"/>
                      </a:solidFill>
                    </a:lnL>
                    <a:lnR w="12700">
                      <a:solidFill>
                        <a:srgbClr val="FFFFFF"/>
                      </a:solidFill>
                    </a:lnR>
                    <a:lnB w="12700">
                      <a:solidFill>
                        <a:srgbClr val="FFFFFF"/>
                      </a:solidFill>
                    </a:lnB>
                    <a:solidFill>
                      <a:srgbClr val="E6F6EF"/>
                    </a:solidFill>
                  </a:tcPr>
                </a:tc>
                <a:tc>
                  <a:txBody>
                    <a:bodyPr/>
                    <a:lstStyle/>
                    <a:p>
                      <a:pPr algn="ctr">
                        <a:defRPr sz="1800"/>
                      </a:pPr>
                      <a:r>
                        <a:rPr sz="1200">
                          <a:latin typeface="Verdana"/>
                          <a:ea typeface="Verdana"/>
                          <a:cs typeface="Verdana"/>
                          <a:sym typeface="Verdana"/>
                        </a:rPr>
                        <a:t>5</a:t>
                      </a:r>
                    </a:p>
                  </a:txBody>
                  <a:tcPr marL="9525" marR="9525" marT="9525" marB="9525" anchor="ctr" horzOverflow="overflow">
                    <a:lnL w="12700">
                      <a:solidFill>
                        <a:srgbClr val="FFFFFF"/>
                      </a:solidFill>
                    </a:lnL>
                    <a:lnR w="12700">
                      <a:solidFill>
                        <a:srgbClr val="FFFFFF"/>
                      </a:solidFill>
                    </a:lnR>
                    <a:lnB w="12700">
                      <a:solidFill>
                        <a:srgbClr val="FFFFFF"/>
                      </a:solidFill>
                    </a:lnB>
                    <a:solidFill>
                      <a:srgbClr val="E6F6EF"/>
                    </a:solidFill>
                  </a:tcPr>
                </a:tc>
                <a:tc>
                  <a:txBody>
                    <a:bodyPr/>
                    <a:lstStyle/>
                    <a:p>
                      <a:pPr algn="ctr">
                        <a:defRPr sz="1800"/>
                      </a:pPr>
                      <a:r>
                        <a:rPr sz="1200">
                          <a:latin typeface="Verdana"/>
                          <a:ea typeface="Verdana"/>
                          <a:cs typeface="Verdana"/>
                          <a:sym typeface="Verdana"/>
                        </a:rPr>
                        <a:t>3,3</a:t>
                      </a:r>
                    </a:p>
                  </a:txBody>
                  <a:tcPr marL="9525" marR="9525" marT="9525" marB="9525" anchor="ctr" horzOverflow="overflow">
                    <a:lnL w="12700">
                      <a:solidFill>
                        <a:srgbClr val="FFFFFF"/>
                      </a:solidFill>
                    </a:lnL>
                    <a:lnR w="12700">
                      <a:solidFill>
                        <a:srgbClr val="FFFFFF"/>
                      </a:solidFill>
                    </a:lnR>
                    <a:lnB w="12700">
                      <a:solidFill>
                        <a:srgbClr val="FFFFFF"/>
                      </a:solidFill>
                    </a:lnB>
                    <a:solidFill>
                      <a:srgbClr val="E6F6EF"/>
                    </a:solidFill>
                  </a:tcPr>
                </a:tc>
                <a:extLst>
                  <a:ext uri="{0D108BD9-81ED-4DB2-BD59-A6C34878D82A}">
                    <a16:rowId xmlns:a16="http://schemas.microsoft.com/office/drawing/2014/main" val="10014"/>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77" name="Slide Number"/>
          <p:cNvSpPr txBox="1">
            <a:spLocks noGrp="1"/>
          </p:cNvSpPr>
          <p:nvPr>
            <p:ph type="sldNum" sz="quarter" idx="4294967295"/>
          </p:nvPr>
        </p:nvSpPr>
        <p:spPr>
          <a:xfrm>
            <a:off x="8255175" y="6248400"/>
            <a:ext cx="203023"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78"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79"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80"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81" name="Title 4"/>
          <p:cNvSpPr txBox="1"/>
          <p:nvPr/>
        </p:nvSpPr>
        <p:spPr>
          <a:xfrm>
            <a:off x="540067" y="2014957"/>
            <a:ext cx="7731126" cy="8926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lgn="ctr">
              <a:defRPr sz="2800">
                <a:solidFill>
                  <a:srgbClr val="01664F"/>
                </a:solidFill>
                <a:effectLst>
                  <a:outerShdw blurRad="38100" dist="38100" dir="2700000" rotWithShape="0">
                    <a:srgbClr val="C0C0C0"/>
                  </a:outerShdw>
                </a:effectLst>
                <a:latin typeface="Arial"/>
                <a:ea typeface="Arial"/>
                <a:cs typeface="Arial"/>
                <a:sym typeface="Arial"/>
              </a:defRPr>
            </a:pPr>
            <a:r>
              <a:t>Salīdzinājums ar 2016. gada </a:t>
            </a:r>
          </a:p>
          <a:p>
            <a:pPr algn="ctr">
              <a:defRPr sz="2800">
                <a:solidFill>
                  <a:srgbClr val="01664F"/>
                </a:solidFill>
                <a:effectLst>
                  <a:outerShdw blurRad="38100" dist="38100" dir="2700000" rotWithShape="0">
                    <a:srgbClr val="C0C0C0"/>
                  </a:outerShdw>
                </a:effectLst>
                <a:latin typeface="Arial"/>
                <a:ea typeface="Arial"/>
                <a:cs typeface="Arial"/>
                <a:sym typeface="Arial"/>
              </a:defRPr>
            </a:pPr>
            <a:r>
              <a:t> pētījuma rezultātiem</a:t>
            </a:r>
          </a:p>
        </p:txBody>
      </p:sp>
      <p:sp>
        <p:nvSpPr>
          <p:cNvPr id="182" name="KAPITĀLSABIEDRĪBAS"/>
          <p:cNvSpPr txBox="1">
            <a:spLocks noGrp="1"/>
          </p:cNvSpPr>
          <p:nvPr>
            <p:ph type="title" idx="4294967295"/>
          </p:nvPr>
        </p:nvSpPr>
        <p:spPr>
          <a:xfrm>
            <a:off x="240665" y="-189848"/>
            <a:ext cx="7107257" cy="1498949"/>
          </a:xfrm>
          <a:prstGeom prst="rect">
            <a:avLst/>
          </a:prstGeom>
        </p:spPr>
        <p:txBody>
          <a:bodyPr lIns="45719" tIns="45719" rIns="45719" bIns="45719"/>
          <a:lstStyle>
            <a:lvl1pPr algn="l">
              <a:defRPr sz="2200" b="1">
                <a:solidFill>
                  <a:schemeClr val="accent3">
                    <a:hueOff val="914337"/>
                    <a:satOff val="31515"/>
                    <a:lumOff val="-30790"/>
                  </a:schemeClr>
                </a:solidFill>
              </a:defRPr>
            </a:lvl1pPr>
          </a:lstStyle>
          <a:p>
            <a:r>
              <a:t>KAPITĀLSABIEDRĪBAS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7A7A7"/>
        </a:solidFill>
        <a:effectLst/>
      </p:bgPr>
    </p:bg>
    <p:spTree>
      <p:nvGrpSpPr>
        <p:cNvPr id="1" name=""/>
        <p:cNvGrpSpPr/>
        <p:nvPr/>
      </p:nvGrpSpPr>
      <p:grpSpPr>
        <a:xfrm>
          <a:off x="0" y="0"/>
          <a:ext cx="0" cy="0"/>
          <a:chOff x="0" y="0"/>
          <a:chExt cx="0" cy="0"/>
        </a:xfrm>
      </p:grpSpPr>
      <p:sp>
        <p:nvSpPr>
          <p:cNvPr id="184" name="Slide Number"/>
          <p:cNvSpPr txBox="1">
            <a:spLocks noGrp="1"/>
          </p:cNvSpPr>
          <p:nvPr>
            <p:ph type="sldNum" sz="quarter" idx="4294967295"/>
          </p:nvPr>
        </p:nvSpPr>
        <p:spPr>
          <a:xfrm>
            <a:off x="8176259" y="6248400"/>
            <a:ext cx="281939" cy="2921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185" name="Rectangle"/>
          <p:cNvSpPr/>
          <p:nvPr/>
        </p:nvSpPr>
        <p:spPr>
          <a:xfrm>
            <a:off x="-46932" y="5368376"/>
            <a:ext cx="9237864" cy="1498950"/>
          </a:xfrm>
          <a:prstGeom prst="rect">
            <a:avLst/>
          </a:prstGeom>
          <a:solidFill>
            <a:srgbClr val="868588">
              <a:alpha val="17416"/>
            </a:srgbClr>
          </a:solidFill>
          <a:ln w="12700">
            <a:miter lim="400000"/>
          </a:ln>
        </p:spPr>
        <p:txBody>
          <a:bodyPr lIns="45718" tIns="45718" rIns="45718" bIns="45718"/>
          <a:lstStyle/>
          <a:p>
            <a:pPr algn="ctr" defTabSz="584200">
              <a:defRPr sz="3600" b="0">
                <a:solidFill>
                  <a:srgbClr val="FFFFFF"/>
                </a:solidFill>
                <a:latin typeface="Gill Sans Light"/>
                <a:ea typeface="Gill Sans Light"/>
                <a:cs typeface="Gill Sans Light"/>
                <a:sym typeface="Gill Sans Light"/>
              </a:defRPr>
            </a:pPr>
            <a:endParaRPr/>
          </a:p>
        </p:txBody>
      </p:sp>
      <p:pic>
        <p:nvPicPr>
          <p:cNvPr id="186" name="image1.png" descr="image1.png"/>
          <p:cNvPicPr>
            <a:picLocks noChangeAspect="1"/>
          </p:cNvPicPr>
          <p:nvPr/>
        </p:nvPicPr>
        <p:blipFill>
          <a:blip r:embed="rId2">
            <a:extLst/>
          </a:blip>
          <a:stretch>
            <a:fillRect/>
          </a:stretch>
        </p:blipFill>
        <p:spPr>
          <a:xfrm>
            <a:off x="5501588" y="5365716"/>
            <a:ext cx="1973437" cy="1498949"/>
          </a:xfrm>
          <a:prstGeom prst="rect">
            <a:avLst/>
          </a:prstGeom>
          <a:ln w="12700">
            <a:miter lim="400000"/>
          </a:ln>
        </p:spPr>
      </p:pic>
      <p:pic>
        <p:nvPicPr>
          <p:cNvPr id="187" name="image2.png" descr="image2.png"/>
          <p:cNvPicPr>
            <a:picLocks noChangeAspect="1"/>
          </p:cNvPicPr>
          <p:nvPr/>
        </p:nvPicPr>
        <p:blipFill>
          <a:blip r:embed="rId3">
            <a:extLst/>
          </a:blip>
          <a:stretch>
            <a:fillRect/>
          </a:stretch>
        </p:blipFill>
        <p:spPr>
          <a:xfrm>
            <a:off x="1528467" y="5605914"/>
            <a:ext cx="3192971" cy="840754"/>
          </a:xfrm>
          <a:prstGeom prst="rect">
            <a:avLst/>
          </a:prstGeom>
          <a:ln w="12700">
            <a:miter lim="400000"/>
          </a:ln>
        </p:spPr>
      </p:pic>
      <p:sp>
        <p:nvSpPr>
          <p:cNvPr id="188" name="Title 1"/>
          <p:cNvSpPr txBox="1"/>
          <p:nvPr/>
        </p:nvSpPr>
        <p:spPr>
          <a:xfrm>
            <a:off x="250825" y="166472"/>
            <a:ext cx="7107238" cy="486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p>
            <a:pPr>
              <a:defRPr sz="2800">
                <a:solidFill>
                  <a:srgbClr val="00664D"/>
                </a:solidFill>
                <a:effectLst>
                  <a:outerShdw blurRad="38100" dist="38100" dir="2700000" rotWithShape="0">
                    <a:srgbClr val="C0C0C0"/>
                  </a:outerShdw>
                </a:effectLst>
                <a:latin typeface="Arial"/>
                <a:ea typeface="Arial"/>
                <a:cs typeface="Arial"/>
                <a:sym typeface="Arial"/>
              </a:defRPr>
            </a:pPr>
            <a:r>
              <a:t>Rezultātu salīdzinājums </a:t>
            </a:r>
            <a:r>
              <a:rPr sz="2000"/>
              <a:t>(1/8)</a:t>
            </a:r>
          </a:p>
        </p:txBody>
      </p:sp>
      <p:sp>
        <p:nvSpPr>
          <p:cNvPr id="189" name="Saskarsme ar Konkurences padomi…"/>
          <p:cNvSpPr txBox="1"/>
          <p:nvPr/>
        </p:nvSpPr>
        <p:spPr>
          <a:xfrm>
            <a:off x="-25400" y="901584"/>
            <a:ext cx="8757692" cy="3911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342900" indent="-342900" algn="just">
              <a:lnSpc>
                <a:spcPct val="95000"/>
              </a:lnSpc>
              <a:spcBef>
                <a:spcPts val="800"/>
              </a:spcBef>
              <a:defRPr sz="1400" b="0">
                <a:latin typeface="Arial"/>
                <a:ea typeface="Arial"/>
                <a:cs typeface="Arial"/>
                <a:sym typeface="Arial"/>
              </a:defRPr>
            </a:pPr>
            <a:r>
              <a:t>Saskarsme 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2016.g. aptaujāto uzņēmēju vidū gandrīz puse kā saskarsmes ar KP mērķi jeb iemeslu ir norādījuši informācijas pieprasījumu saņemšanu no Konkurences padomes. Gandrīz viena trešā daļa no respondentiem, kā saskarsmes mērķi min iesnieguma iesniegšanu un gandrīz tikpat - saņemtu KP viedokli un/vai iebildumus.</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arī šajā gadā (2018.g.) lielākā daļa jeb viena trešdaļa respondentu kā saskarsmes iemeslu min informācijas pieprasījuma saņemšanu no KP un/vai informācijas sniegšanu.</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Uzņēmēji, kuri ir saskārušies ar KP 2016.gadā visaugstāk novērtē šādus sadarbības aspektus: (1) ar KP ir viegli sazināties, (2) KP darbinieki ir atsaucīgi, (3) KP darbinieki darbojas savu pilnvaru robežās.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Savukārt, 2018.gada pētījumā uzņēmēji papildus šiem aspektiem kā visbūtiskāko min «KP aktīvi pauž savu viedokli publiski un «KP rīcībā nodot uzņēmuma komercnoslēpumu ir droši».</a:t>
            </a:r>
          </a:p>
          <a:p>
            <a:pPr marL="342900" indent="-342900" algn="just">
              <a:lnSpc>
                <a:spcPct val="95000"/>
              </a:lnSpc>
              <a:spcBef>
                <a:spcPts val="800"/>
              </a:spcBef>
              <a:defRPr sz="1400" b="0">
                <a:latin typeface="Arial"/>
                <a:ea typeface="Arial"/>
                <a:cs typeface="Arial"/>
                <a:sym typeface="Arial"/>
              </a:defRPr>
            </a:pPr>
            <a:r>
              <a:t>Informētība par Konkurences padomi</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Informāciju par KP ir saņēmuši aptuveni viena trešā daļa no respondentiem, no tiem aptuveni puse kā saņemtās informācijas saturu ir minējuši informāciju par (1) izvērtētu apvienošanos un (2) informāciju par atklātu pārkāpumu. </a:t>
            </a:r>
          </a:p>
          <a:p>
            <a:pPr marL="342900" indent="-342900" algn="just">
              <a:lnSpc>
                <a:spcPct val="95000"/>
              </a:lnSpc>
              <a:spcBef>
                <a:spcPts val="700"/>
              </a:spcBef>
              <a:buClr>
                <a:srgbClr val="7F7F7F"/>
              </a:buClr>
              <a:buSzPct val="100000"/>
              <a:buChar char="▪"/>
              <a:defRPr sz="1300" b="0">
                <a:latin typeface="Arial"/>
                <a:ea typeface="Arial"/>
                <a:cs typeface="Arial"/>
                <a:sym typeface="Arial"/>
              </a:defRPr>
            </a:pPr>
            <a:r>
              <a:t>2018.gadā informāciju no KP ir saņēmusi puse no respondentiem un attiecībā uz informācijas saturu izmaiņas nav novērojamas, tomēr virkne respondentu attiecībā uz informācijas saturu min arī izteiktu viedokli par aktuālu problēmu tirgū.</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7338</Words>
  <Application>Microsoft Office PowerPoint</Application>
  <PresentationFormat>On-screen Show (4:3)</PresentationFormat>
  <Paragraphs>569</Paragraphs>
  <Slides>46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46</vt:i4>
      </vt:variant>
    </vt:vector>
  </HeadingPairs>
  <TitlesOfParts>
    <vt:vector size="58" baseType="lpstr">
      <vt:lpstr>Arial</vt:lpstr>
      <vt:lpstr>Calibri</vt:lpstr>
      <vt:lpstr>Courier New</vt:lpstr>
      <vt:lpstr>Gill Sans Light</vt:lpstr>
      <vt:lpstr>Helvetica</vt:lpstr>
      <vt:lpstr>Helvetica Neue</vt:lpstr>
      <vt:lpstr>Lucida Grande</vt:lpstr>
      <vt:lpstr>Times New Roman</vt:lpstr>
      <vt:lpstr>Trebuchet MS</vt:lpstr>
      <vt:lpstr>Verdana</vt:lpstr>
      <vt:lpstr>Wingdings</vt:lpstr>
      <vt:lpstr>White</vt:lpstr>
      <vt:lpstr>Sabiedriskās domas pētījums  “Par konkurences politikas un tās īstenošanas jautājumiem” </vt:lpstr>
      <vt:lpstr>Saturs</vt:lpstr>
      <vt:lpstr>Informācija par pētījumu</vt:lpstr>
      <vt:lpstr>Informācija par pētījumu</vt:lpstr>
      <vt:lpstr>KAPITĀLSABIEDRĪBAS</vt:lpstr>
      <vt:lpstr>Izlases struktūra</vt:lpstr>
      <vt:lpstr>Izlases struktūra</vt:lpstr>
      <vt:lpstr>KAPITĀLSABIEDRĪBAS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PAŠVALDĪBAS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JURIDISKO PAKALPOJUMU SNIEDZĒJI</vt:lpstr>
      <vt:lpstr>PowerPoint Presentation</vt:lpstr>
      <vt:lpstr>PowerPoint Presentation</vt:lpstr>
      <vt:lpstr>PowerPoint Presentation</vt:lpstr>
      <vt:lpstr>PowerPoint Presentation</vt:lpstr>
      <vt:lpstr>PowerPoint Presentation</vt:lpstr>
      <vt:lpstr>PowerPoint Presentation</vt:lpstr>
      <vt:lpstr>BIEDRĪBAS un NODIBINĀJUMI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Sabiedriskās domas pētījums  “Par konkurences politikas un tās īstenošanas jautājumiem”</dc:title>
  <dc:creator>Jūlija Linkeviča</dc:creator>
  <cp:lastModifiedBy>Paula Vilsone</cp:lastModifiedBy>
  <cp:revision>2</cp:revision>
  <dcterms:modified xsi:type="dcterms:W3CDTF">2018-12-27T10:51:50Z</dcterms:modified>
</cp:coreProperties>
</file>